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85" r:id="rId3"/>
  </p:sldMasterIdLst>
  <p:notesMasterIdLst>
    <p:notesMasterId r:id="rId3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5143500" type="screen16x9"/>
  <p:notesSz cx="6858000" cy="9144000"/>
  <p:embeddedFontLst>
    <p:embeddedFont>
      <p:font typeface="Overpass" panose="020B0604020202020204" charset="0"/>
      <p:regular r:id="rId37"/>
      <p:bold r:id="rId38"/>
      <p:italic r:id="rId39"/>
      <p:boldItalic r:id="rId40"/>
    </p:embeddedFont>
    <p:embeddedFont>
      <p:font typeface="Overpass Black" panose="020B0604020202020204" charset="0"/>
      <p:bold r:id="rId41"/>
      <p:boldItalic r:id="rId42"/>
    </p:embeddedFont>
    <p:embeddedFont>
      <p:font typeface="Overpass ExtraBold" panose="020B0604020202020204" charset="0"/>
      <p:bold r:id="rId43"/>
      <p:boldItalic r:id="rId44"/>
    </p:embeddedFont>
    <p:embeddedFont>
      <p:font typeface="Overpass Medium"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871aa67128_2_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3871aa67128_2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dfbf74d81a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dfbf74d81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df93e839fc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g3df93e839f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d81dc37e0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g3d81dc37e0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d9aa638401_8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g3d9aa638401_8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df93e839fc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g3df93e839fc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d81dc37e0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d81dc37e0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da91863f24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g3da91863f24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8b79d3e7b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g38b79d3e7b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e6a4f13ca5_1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g3e6a4f13ca5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e6a4f13ca5_11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e6a4f13ca5_1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871aa67128_1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3871aa67128_1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3871aa67128_1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db2cc7a30f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3db2cc7a30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db7dda8d9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3db7dda8d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3dbf4cbf824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3dbf4cbf824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dbf4cbf824_0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dbf4cbf82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d4db87e55a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3d4db87e55a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dbf4cbf824_0_3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g3dbf4cbf824_0_3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dbf4cbf824_0_3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g3dbf4cbf824_0_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3dbf4cbf824_0_3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g3dbf4cbf824_0_3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3871aa67128_11_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9" name="Google Shape;569;g3871aa67128_1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3d9cea58063_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3d9cea58063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e1399588a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3e1399588a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3e1399588a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3e1d27180b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3e1d27180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e250ac4f0f_3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3e250ac4f0f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e250ac4f0f_3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3e250ac4f0f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d4c579473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d4c57947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871aa67128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3871aa67128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3871aa67128_0_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d4db87e55a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d4db87e55a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871aa67128_11_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3871aa67128_1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d6abab04d0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3d6abab04d0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df93e839f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3df93e839f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g3d4c5794732_7_0)">
  <p:cSld name="Title slide (g3d4c5794732_7_0)">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2" name="Google Shape;52;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g3d4db87e55a_7_0)">
  <p:cSld name="Title and two columns (g3d4db87e55a_7_0)">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7" name="Google Shape;57;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8" name="Google Shape;5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Avenir"/>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6"/>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9" name="Google Shape;69;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Avenir"/>
              <a:buNone/>
              <a:defRPr b="0" i="0">
                <a:latin typeface="Avenir"/>
                <a:ea typeface="Avenir"/>
                <a:cs typeface="Avenir"/>
                <a:sym typeface="Avenir"/>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Clr>
                <a:schemeClr val="dk1"/>
              </a:buClr>
              <a:buSzPts val="2100"/>
              <a:buChar char="•"/>
              <a:defRPr b="0" i="0">
                <a:latin typeface="Avenir"/>
                <a:ea typeface="Avenir"/>
                <a:cs typeface="Avenir"/>
                <a:sym typeface="Avenir"/>
              </a:defRPr>
            </a:lvl1pPr>
            <a:lvl2pPr marL="914400" lvl="1" indent="-342900" algn="l">
              <a:lnSpc>
                <a:spcPct val="90000"/>
              </a:lnSpc>
              <a:spcBef>
                <a:spcPts val="400"/>
              </a:spcBef>
              <a:spcAft>
                <a:spcPts val="0"/>
              </a:spcAft>
              <a:buClr>
                <a:schemeClr val="dk1"/>
              </a:buClr>
              <a:buSzPts val="1800"/>
              <a:buChar char="•"/>
              <a:defRPr b="0" i="0">
                <a:latin typeface="Avenir"/>
                <a:ea typeface="Avenir"/>
                <a:cs typeface="Avenir"/>
                <a:sym typeface="Avenir"/>
              </a:defRPr>
            </a:lvl2pPr>
            <a:lvl3pPr marL="1371600" lvl="2" indent="-323850" algn="l">
              <a:lnSpc>
                <a:spcPct val="90000"/>
              </a:lnSpc>
              <a:spcBef>
                <a:spcPts val="400"/>
              </a:spcBef>
              <a:spcAft>
                <a:spcPts val="0"/>
              </a:spcAft>
              <a:buClr>
                <a:schemeClr val="dk1"/>
              </a:buClr>
              <a:buSzPts val="1500"/>
              <a:buChar char="•"/>
              <a:defRPr b="0" i="0">
                <a:latin typeface="Avenir"/>
                <a:ea typeface="Avenir"/>
                <a:cs typeface="Avenir"/>
                <a:sym typeface="Avenir"/>
              </a:defRPr>
            </a:lvl3pPr>
            <a:lvl4pPr marL="1828800" lvl="3" indent="-317500" algn="l">
              <a:lnSpc>
                <a:spcPct val="90000"/>
              </a:lnSpc>
              <a:spcBef>
                <a:spcPts val="400"/>
              </a:spcBef>
              <a:spcAft>
                <a:spcPts val="0"/>
              </a:spcAft>
              <a:buClr>
                <a:schemeClr val="dk1"/>
              </a:buClr>
              <a:buSzPts val="1400"/>
              <a:buChar char="•"/>
              <a:defRPr b="0" i="0">
                <a:latin typeface="Avenir"/>
                <a:ea typeface="Avenir"/>
                <a:cs typeface="Avenir"/>
                <a:sym typeface="Avenir"/>
              </a:defRPr>
            </a:lvl4pPr>
            <a:lvl5pPr marL="2286000" lvl="4" indent="-317500" algn="l">
              <a:lnSpc>
                <a:spcPct val="90000"/>
              </a:lnSpc>
              <a:spcBef>
                <a:spcPts val="400"/>
              </a:spcBef>
              <a:spcAft>
                <a:spcPts val="0"/>
              </a:spcAft>
              <a:buClr>
                <a:schemeClr val="dk1"/>
              </a:buClr>
              <a:buSzPts val="1400"/>
              <a:buChar char="•"/>
              <a:defRPr b="0" i="0">
                <a:latin typeface="Avenir"/>
                <a:ea typeface="Avenir"/>
                <a:cs typeface="Avenir"/>
                <a:sym typeface="Aveni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Avenir"/>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1" name="Google Shape;81;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9"/>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9"/>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20"/>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4" name="Google Shape;94;p20"/>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20"/>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6" name="Google Shape;96;p20"/>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 name="Google Shape;97;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Avenir"/>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23"/>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2" name="Google Shape;112;p23"/>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3" name="Google Shape;113;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Avenir"/>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4"/>
          <p:cNvSpPr>
            <a:spLocks noGrp="1"/>
          </p:cNvSpPr>
          <p:nvPr>
            <p:ph type="pic" idx="2"/>
          </p:nvPr>
        </p:nvSpPr>
        <p:spPr>
          <a:xfrm>
            <a:off x="3887391" y="740569"/>
            <a:ext cx="4629150" cy="3655219"/>
          </a:xfrm>
          <a:prstGeom prst="rect">
            <a:avLst/>
          </a:prstGeom>
          <a:noFill/>
          <a:ln>
            <a:noFill/>
          </a:ln>
        </p:spPr>
      </p:sp>
      <p:sp>
        <p:nvSpPr>
          <p:cNvPr id="119" name="Google Shape;119;p24"/>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0" name="Google Shape;120;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5"/>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2"/>
        <p:cNvGrpSpPr/>
        <p:nvPr/>
      </p:nvGrpSpPr>
      <p:grpSpPr>
        <a:xfrm>
          <a:off x="0" y="0"/>
          <a:ext cx="0" cy="0"/>
          <a:chOff x="0" y="0"/>
          <a:chExt cx="0" cy="0"/>
        </a:xfrm>
      </p:grpSpPr>
      <p:sp>
        <p:nvSpPr>
          <p:cNvPr id="143" name="Google Shape;143;p2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Avenir"/>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28"/>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5" name="Google Shape;145;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Avenir"/>
              <a:buNone/>
              <a:defRPr b="0" i="0">
                <a:latin typeface="Avenir"/>
                <a:ea typeface="Avenir"/>
                <a:cs typeface="Avenir"/>
                <a:sym typeface="Avenir"/>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 name="Google Shape;150;p2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Clr>
                <a:schemeClr val="dk1"/>
              </a:buClr>
              <a:buSzPts val="2100"/>
              <a:buChar char="•"/>
              <a:defRPr b="0" i="0">
                <a:latin typeface="Avenir"/>
                <a:ea typeface="Avenir"/>
                <a:cs typeface="Avenir"/>
                <a:sym typeface="Avenir"/>
              </a:defRPr>
            </a:lvl1pPr>
            <a:lvl2pPr marL="914400" lvl="1" indent="-342900" algn="l">
              <a:lnSpc>
                <a:spcPct val="90000"/>
              </a:lnSpc>
              <a:spcBef>
                <a:spcPts val="400"/>
              </a:spcBef>
              <a:spcAft>
                <a:spcPts val="0"/>
              </a:spcAft>
              <a:buClr>
                <a:schemeClr val="dk1"/>
              </a:buClr>
              <a:buSzPts val="1800"/>
              <a:buChar char="•"/>
              <a:defRPr b="0" i="0">
                <a:latin typeface="Avenir"/>
                <a:ea typeface="Avenir"/>
                <a:cs typeface="Avenir"/>
                <a:sym typeface="Avenir"/>
              </a:defRPr>
            </a:lvl2pPr>
            <a:lvl3pPr marL="1371600" lvl="2" indent="-323850" algn="l">
              <a:lnSpc>
                <a:spcPct val="90000"/>
              </a:lnSpc>
              <a:spcBef>
                <a:spcPts val="400"/>
              </a:spcBef>
              <a:spcAft>
                <a:spcPts val="0"/>
              </a:spcAft>
              <a:buClr>
                <a:schemeClr val="dk1"/>
              </a:buClr>
              <a:buSzPts val="1500"/>
              <a:buChar char="•"/>
              <a:defRPr b="0" i="0">
                <a:latin typeface="Avenir"/>
                <a:ea typeface="Avenir"/>
                <a:cs typeface="Avenir"/>
                <a:sym typeface="Avenir"/>
              </a:defRPr>
            </a:lvl3pPr>
            <a:lvl4pPr marL="1828800" lvl="3" indent="-317500" algn="l">
              <a:lnSpc>
                <a:spcPct val="90000"/>
              </a:lnSpc>
              <a:spcBef>
                <a:spcPts val="400"/>
              </a:spcBef>
              <a:spcAft>
                <a:spcPts val="0"/>
              </a:spcAft>
              <a:buClr>
                <a:schemeClr val="dk1"/>
              </a:buClr>
              <a:buSzPts val="1400"/>
              <a:buChar char="•"/>
              <a:defRPr b="0" i="0">
                <a:latin typeface="Avenir"/>
                <a:ea typeface="Avenir"/>
                <a:cs typeface="Avenir"/>
                <a:sym typeface="Avenir"/>
              </a:defRPr>
            </a:lvl4pPr>
            <a:lvl5pPr marL="2286000" lvl="4" indent="-317500" algn="l">
              <a:lnSpc>
                <a:spcPct val="90000"/>
              </a:lnSpc>
              <a:spcBef>
                <a:spcPts val="400"/>
              </a:spcBef>
              <a:spcAft>
                <a:spcPts val="0"/>
              </a:spcAft>
              <a:buClr>
                <a:schemeClr val="dk1"/>
              </a:buClr>
              <a:buSzPts val="1400"/>
              <a:buChar char="•"/>
              <a:defRPr b="0" i="0">
                <a:latin typeface="Avenir"/>
                <a:ea typeface="Avenir"/>
                <a:cs typeface="Avenir"/>
                <a:sym typeface="Aveni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 name="Google Shape;151;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Avenir"/>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6" name="Google Shape;156;p3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57" name="Google Shape;157;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8" name="Google Shape;158;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9" name="Google Shape;159;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2" name="Google Shape;162;p3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 name="Google Shape;163;p3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5" name="Google Shape;165;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6" name="Google Shape;166;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9" name="Google Shape;169;p32"/>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0" name="Google Shape;170;p32"/>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 name="Google Shape;171;p3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2" name="Google Shape;172;p32"/>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3" name="Google Shape;173;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4" name="Google Shape;174;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5" name="Google Shape;175;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8" name="Google Shape;178;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 name="Google Shape;179;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1"/>
        <p:cNvGrpSpPr/>
        <p:nvPr/>
      </p:nvGrpSpPr>
      <p:grpSpPr>
        <a:xfrm>
          <a:off x="0" y="0"/>
          <a:ext cx="0" cy="0"/>
          <a:chOff x="0" y="0"/>
          <a:chExt cx="0" cy="0"/>
        </a:xfrm>
      </p:grpSpPr>
      <p:sp>
        <p:nvSpPr>
          <p:cNvPr id="182" name="Google Shape;182;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Avenir"/>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7" name="Google Shape;187;p3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88" name="Google Shape;188;p35"/>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89" name="Google Shape;189;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0" name="Google Shape;190;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1" name="Google Shape;191;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2"/>
        <p:cNvGrpSpPr/>
        <p:nvPr/>
      </p:nvGrpSpPr>
      <p:grpSpPr>
        <a:xfrm>
          <a:off x="0" y="0"/>
          <a:ext cx="0" cy="0"/>
          <a:chOff x="0" y="0"/>
          <a:chExt cx="0" cy="0"/>
        </a:xfrm>
      </p:grpSpPr>
      <p:sp>
        <p:nvSpPr>
          <p:cNvPr id="193" name="Google Shape;193;p36"/>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Avenir"/>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4" name="Google Shape;194;p36"/>
          <p:cNvSpPr>
            <a:spLocks noGrp="1"/>
          </p:cNvSpPr>
          <p:nvPr>
            <p:ph type="pic" idx="2"/>
          </p:nvPr>
        </p:nvSpPr>
        <p:spPr>
          <a:xfrm>
            <a:off x="3887391" y="740569"/>
            <a:ext cx="4629300" cy="3655200"/>
          </a:xfrm>
          <a:prstGeom prst="rect">
            <a:avLst/>
          </a:prstGeom>
          <a:noFill/>
          <a:ln>
            <a:noFill/>
          </a:ln>
        </p:spPr>
      </p:sp>
      <p:sp>
        <p:nvSpPr>
          <p:cNvPr id="195" name="Google Shape;195;p36"/>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96" name="Google Shape;196;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7" name="Google Shape;197;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9"/>
        <p:cNvGrpSpPr/>
        <p:nvPr/>
      </p:nvGrpSpPr>
      <p:grpSpPr>
        <a:xfrm>
          <a:off x="0" y="0"/>
          <a:ext cx="0" cy="0"/>
          <a:chOff x="0" y="0"/>
          <a:chExt cx="0" cy="0"/>
        </a:xfrm>
      </p:grpSpPr>
      <p:sp>
        <p:nvSpPr>
          <p:cNvPr id="200" name="Google Shape;200;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1" name="Google Shape;201;p3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2" name="Google Shape;202;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3" name="Google Shape;203;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4" name="Google Shape;204;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5"/>
        <p:cNvGrpSpPr/>
        <p:nvPr/>
      </p:nvGrpSpPr>
      <p:grpSpPr>
        <a:xfrm>
          <a:off x="0" y="0"/>
          <a:ext cx="0" cy="0"/>
          <a:chOff x="0" y="0"/>
          <a:chExt cx="0" cy="0"/>
        </a:xfrm>
      </p:grpSpPr>
      <p:sp>
        <p:nvSpPr>
          <p:cNvPr id="206" name="Google Shape;206;p3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3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8" name="Google Shape;208;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9" name="Google Shape;209;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0" name="Google Shape;210;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Avenir"/>
              <a:buNone/>
              <a:defRPr sz="33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Google Shape;61;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venir"/>
                <a:ea typeface="Avenir"/>
                <a:cs typeface="Avenir"/>
                <a:sym typeface="Avenir"/>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venir"/>
                <a:ea typeface="Avenir"/>
                <a:cs typeface="Avenir"/>
                <a:sym typeface="Avenir"/>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2" name="Google Shape;62;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65" name="Google Shape;65;p15"/>
          <p:cNvPicPr preferRelativeResize="0"/>
          <p:nvPr/>
        </p:nvPicPr>
        <p:blipFill rotWithShape="1">
          <a:blip r:embed="rId13">
            <a:alphaModFix/>
          </a:blip>
          <a:srcRect/>
          <a:stretch/>
        </p:blipFill>
        <p:spPr>
          <a:xfrm>
            <a:off x="208918" y="4400501"/>
            <a:ext cx="839462" cy="66684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Avenir"/>
              <a:buNone/>
              <a:defRPr sz="33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7" name="Google Shape;137;p2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venir"/>
                <a:ea typeface="Avenir"/>
                <a:cs typeface="Avenir"/>
                <a:sym typeface="Avenir"/>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venir"/>
                <a:ea typeface="Avenir"/>
                <a:cs typeface="Avenir"/>
                <a:sym typeface="Avenir"/>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8" name="Google Shape;138;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9" name="Google Shape;139;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0" name="Google Shape;140;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41" name="Google Shape;141;p27"/>
          <p:cNvPicPr preferRelativeResize="0"/>
          <p:nvPr/>
        </p:nvPicPr>
        <p:blipFill rotWithShape="1">
          <a:blip r:embed="rId13">
            <a:alphaModFix/>
          </a:blip>
          <a:srcRect/>
          <a:stretch/>
        </p:blipFill>
        <p:spPr>
          <a:xfrm>
            <a:off x="208918" y="4400501"/>
            <a:ext cx="839463" cy="6668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http://www.nber.org/papers/w35046" TargetMode="External"/><Relationship Id="rId5" Type="http://schemas.openxmlformats.org/officeDocument/2006/relationships/hyperlink" Target="https://budgetmodel.wharton.upenn.edu/p/2025-09-08-the-projected-impact-of-generative-ai-on-future-productivity-growth/" TargetMode="External"/><Relationship Id="rId4" Type="http://schemas.openxmlformats.org/officeDocument/2006/relationships/hyperlink" Target="https://academic.oup.com/economicpolicy/article-abstract/40/121/13/772847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hyperlink" Target="https://kpmg.com/us/en/articles/2025/generative-ai-economic-growth.html" TargetMode="External"/><Relationship Id="rId5" Type="http://schemas.openxmlformats.org/officeDocument/2006/relationships/hyperlink" Target="https://www.gspublishing.com/content/research/en/reports/2023/03/27/d64e052b-0f6e-45d7-967b-d7be35fabd16.html" TargetMode="Externa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www.bls.gov/opub/mlr/cwc/american-labor-in-the-20th-century.pdf"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www.amazon.com/Learning-Doing-Connection-between-Innovation/dp/0300195664"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s://www.rstreet.org/research/the-ai-terrible-ten-the-worst-state-ai-policies-and-four-better-models-to-balance-safety-and-innovation/" TargetMode="External"/><Relationship Id="rId5" Type="http://schemas.openxmlformats.org/officeDocument/2006/relationships/hyperlink" Target="https://hai.stanford.edu/ai-index/2026-ai-index-report/policy-and-governance"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s://cepr.org/voxeu/columns/dynamism-generative-ai-markets-release-chatgpt" TargetMode="External"/><Relationship Id="rId5" Type="http://schemas.openxmlformats.org/officeDocument/2006/relationships/hyperlink" Target="https://fusionaier.org/2026/bootleggers-baptists-and-ai-risk/"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hyperlink" Target="https://www.phoenix-center.org/perspectives/Perspective25-05Final.pdf"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s://www.rstreet.org/commentary/congress-should-lead-on-ai-policy-not-the-states/" TargetMode="External"/><Relationship Id="rId5" Type="http://schemas.openxmlformats.org/officeDocument/2006/relationships/hyperlink" Target="https://www.cato.org/commentary/ai-could-become-next-victim-sacramento-effect"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s://doi.org/10.1016/j.ejpoleco.2016.08.003" TargetMode="External"/><Relationship Id="rId5" Type="http://schemas.openxmlformats.org/officeDocument/2006/relationships/hyperlink" Target="https://link.springer.com/article/10.1007/s10101-022-00283-0"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hyperlink" Target="https://www.journals.uchicago.edu/doi/full/10.1086/730120" TargetMode="External"/><Relationship Id="rId5" Type="http://schemas.openxmlformats.org/officeDocument/2006/relationships/hyperlink" Target="https://t.co/2OMAiSYLxA" TargetMode="External"/><Relationship Id="rId4" Type="http://schemas.openxmlformats.org/officeDocument/2006/relationships/hyperlink" Target="https://truthonthemarket.com/2025/12/08/ais-labor-impact-will-emerge-from-the-institutions-that-govern-its-us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hyperlink" Target="https://doi.org/10.48550/arXiv.2304.04914" TargetMode="External"/><Relationship Id="rId4" Type="http://schemas.openxmlformats.org/officeDocument/2006/relationships/hyperlink" Target="https://doi.org/10.48550/arXiv.2504.1150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8" Type="http://schemas.openxmlformats.org/officeDocument/2006/relationships/hyperlink" Target="https://doi.org/10.48550/arXiv.2504.11501" TargetMode="External"/><Relationship Id="rId3" Type="http://schemas.openxmlformats.org/officeDocument/2006/relationships/image" Target="../media/image5.png"/><Relationship Id="rId7" Type="http://schemas.openxmlformats.org/officeDocument/2006/relationships/hyperlink" Target="https://budgetmodel.wharton.upenn.edu/p/2025-09-08-the-projected-impact-of-generative-ai-on-future-productivity-growth/"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s://cepr.org/voxeu/columns/dynamism-generative-ai-markets-release-chatgpt" TargetMode="External"/><Relationship Id="rId5" Type="http://schemas.openxmlformats.org/officeDocument/2006/relationships/hyperlink" Target="https://doi.org/10.1093/epolic/eiae042" TargetMode="External"/><Relationship Id="rId10" Type="http://schemas.openxmlformats.org/officeDocument/2006/relationships/hyperlink" Target="https://www.census.gov/library/working-papers/2026/adrm/CES-WP-26-25.html" TargetMode="External"/><Relationship Id="rId4" Type="http://schemas.openxmlformats.org/officeDocument/2006/relationships/image" Target="../media/image6.png"/><Relationship Id="rId9" Type="http://schemas.openxmlformats.org/officeDocument/2006/relationships/hyperlink" Target="https://doi.org/10.1016/j.ejpoleco.2016.08.00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hyperlink" Target="https://kpmg.com/us/en/articles/2025/generative-ai-economic-growth.html" TargetMode="External"/><Relationship Id="rId3" Type="http://schemas.openxmlformats.org/officeDocument/2006/relationships/image" Target="../media/image5.png"/><Relationship Id="rId7" Type="http://schemas.openxmlformats.org/officeDocument/2006/relationships/hyperlink" Target="https://digitaleconomy.stanford.edu/news/ai-and-labor-markets-what-we-know-and-dont-know/"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s://doi.org/10.1007/s10101-022-00283-0" TargetMode="External"/><Relationship Id="rId5" Type="http://schemas.openxmlformats.org/officeDocument/2006/relationships/hyperlink" Target="https://digitaleconomy.stanford.edu/publication/canaries-in-the-coal-mine-six-facts-about-the-recent-employment-effects-of-artificial-intelligence/" TargetMode="External"/><Relationship Id="rId10" Type="http://schemas.openxmlformats.org/officeDocument/2006/relationships/hyperlink" Target="https://www.phoenix-center.org/perspectives/Perspective25-05Final.pdf" TargetMode="External"/><Relationship Id="rId4" Type="http://schemas.openxmlformats.org/officeDocument/2006/relationships/image" Target="../media/image6.png"/><Relationship Id="rId9" Type="http://schemas.openxmlformats.org/officeDocument/2006/relationships/hyperlink" Target="https://www.bls.gov/opub/mlr/cwc/american-labor-in-the-20th-century.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dx.doi.org/10.2139/ssrn.5136877" TargetMode="External"/><Relationship Id="rId3" Type="http://schemas.openxmlformats.org/officeDocument/2006/relationships/image" Target="../media/image5.png"/><Relationship Id="rId7" Type="http://schemas.openxmlformats.org/officeDocument/2006/relationships/hyperlink" Target="https://doi.org/10.48550/arXiv.2304.04914"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hyperlink" Target="https://doi.org/10.1002/soej.70037" TargetMode="External"/><Relationship Id="rId11" Type="http://schemas.openxmlformats.org/officeDocument/2006/relationships/hyperlink" Target="https://ssrn.com/abstract=6460358" TargetMode="External"/><Relationship Id="rId5" Type="http://schemas.openxmlformats.org/officeDocument/2006/relationships/hyperlink" Target="https://www.gspublishing.com/content/research/en/reports/2023/03/27/d64e052b-0f6e-45d7-967b-d7be35fabd16.html" TargetMode="External"/><Relationship Id="rId10" Type="http://schemas.openxmlformats.org/officeDocument/2006/relationships/hyperlink" Target="https://dx.doi.org/10.2139/ssrn.6323960" TargetMode="External"/><Relationship Id="rId4" Type="http://schemas.openxmlformats.org/officeDocument/2006/relationships/image" Target="../media/image6.png"/><Relationship Id="rId9" Type="http://schemas.openxmlformats.org/officeDocument/2006/relationships/hyperlink" Target="https://www.cato.org/commentary/ai-could-become-next-victim-sacramento-effect"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hai.stanford.edu/ai-index/2026-ai-index-report/policy-and-governance" TargetMode="External"/><Relationship Id="rId3" Type="http://schemas.openxmlformats.org/officeDocument/2006/relationships/image" Target="../media/image5.png"/><Relationship Id="rId7" Type="http://schemas.openxmlformats.org/officeDocument/2006/relationships/hyperlink" Target="https://doi.org/10.1086/730120" TargetMode="External"/><Relationship Id="rId12" Type="http://schemas.openxmlformats.org/officeDocument/2006/relationships/hyperlink" Target="https://fusionaier.org/2026/bootleggers-baptists-and-ai-risk/"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hyperlink" Target="https://www.multistate.ai/artificial-intelligence-ai-legislation" TargetMode="External"/><Relationship Id="rId11" Type="http://schemas.openxmlformats.org/officeDocument/2006/relationships/hyperlink" Target="https://www.rstreet.org/research/the-ai-terrible-ten-the-worst-state-ai-policies-and-four-better-models-to-balance-safety-and-innovation/" TargetMode="External"/><Relationship Id="rId5" Type="http://schemas.openxmlformats.org/officeDocument/2006/relationships/hyperlink" Target="https://doi.org/10.3386/w35046" TargetMode="External"/><Relationship Id="rId10" Type="http://schemas.openxmlformats.org/officeDocument/2006/relationships/hyperlink" Target="https://www.law360.com/articles/2434753/congress-should-lead-on-ai-policy-not-the-states" TargetMode="External"/><Relationship Id="rId4" Type="http://schemas.openxmlformats.org/officeDocument/2006/relationships/image" Target="../media/image6.png"/><Relationship Id="rId9" Type="http://schemas.openxmlformats.org/officeDocument/2006/relationships/hyperlink" Target="https://truthonthemarket.com/2025/12/08/ais-labor-impact-will-emerge-from-the-institutions-that-govern-its-u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s://www.multistate.ai/artificial-intelligence-ai-legislation"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jp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hyperlink" Target="https://digitaleconomy.stanford.edu/publication/canaries-in-the-coal-mine-six-facts-about-the-recent-employment-effects-of-artificial-intelligence/" TargetMode="External"/><Relationship Id="rId11" Type="http://schemas.openxmlformats.org/officeDocument/2006/relationships/image" Target="../media/image14.png"/><Relationship Id="rId5" Type="http://schemas.openxmlformats.org/officeDocument/2006/relationships/hyperlink" Target="https://digitaleconomy.stanford.edu/news/ai-and-labor-markets-what-we-know-and-dont-know/" TargetMode="External"/><Relationship Id="rId10" Type="http://schemas.openxmlformats.org/officeDocument/2006/relationships/image" Target="../media/image13.png"/><Relationship Id="rId4" Type="http://schemas.openxmlformats.org/officeDocument/2006/relationships/hyperlink" Target="https://dx.doi.org/10.2139/ssrn.6323960" TargetMode="Externa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hyperlink" Target="https://www.census.gov/library/working-papers/2026/adrm/CES-WP-26-25.html" TargetMode="External"/><Relationship Id="rId4" Type="http://schemas.openxmlformats.org/officeDocument/2006/relationships/hyperlink" Target="https://dx.doi.org/10.2139/ssrn.646035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s://dx.doi.org/10.2139/ssrn.51368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9"/>
          <p:cNvPicPr preferRelativeResize="0"/>
          <p:nvPr/>
        </p:nvPicPr>
        <p:blipFill rotWithShape="1">
          <a:blip r:embed="rId3">
            <a:alphaModFix/>
          </a:blip>
          <a:srcRect t="14439" b="44375"/>
          <a:stretch/>
        </p:blipFill>
        <p:spPr>
          <a:xfrm>
            <a:off x="0" y="1272798"/>
            <a:ext cx="9144000" cy="2510726"/>
          </a:xfrm>
          <a:prstGeom prst="rect">
            <a:avLst/>
          </a:prstGeom>
          <a:noFill/>
          <a:ln>
            <a:noFill/>
          </a:ln>
        </p:spPr>
      </p:pic>
      <p:sp>
        <p:nvSpPr>
          <p:cNvPr id="216" name="Google Shape;216;p39"/>
          <p:cNvSpPr/>
          <p:nvPr/>
        </p:nvSpPr>
        <p:spPr>
          <a:xfrm>
            <a:off x="0" y="1272798"/>
            <a:ext cx="9144000" cy="2510726"/>
          </a:xfrm>
          <a:prstGeom prst="rect">
            <a:avLst/>
          </a:prstGeom>
          <a:solidFill>
            <a:schemeClr val="dk1">
              <a:alpha val="83529"/>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7" name="Google Shape;217;p39"/>
          <p:cNvSpPr txBox="1">
            <a:spLocks noGrp="1"/>
          </p:cNvSpPr>
          <p:nvPr>
            <p:ph type="ctrTitle"/>
          </p:nvPr>
        </p:nvSpPr>
        <p:spPr>
          <a:xfrm>
            <a:off x="139750" y="1940301"/>
            <a:ext cx="4360800" cy="1175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200"/>
              <a:buFont typeface="Avenir"/>
              <a:buNone/>
            </a:pPr>
            <a:r>
              <a:rPr lang="en" sz="2400" b="1">
                <a:solidFill>
                  <a:schemeClr val="lt1"/>
                </a:solidFill>
                <a:latin typeface="Overpass"/>
                <a:ea typeface="Overpass"/>
                <a:cs typeface="Overpass"/>
                <a:sym typeface="Overpass"/>
              </a:rPr>
              <a:t>Boon or Bust? A Classical Liberal Perspective on the Labor Market Impact of AI</a:t>
            </a:r>
            <a:endParaRPr sz="2400" b="1">
              <a:solidFill>
                <a:schemeClr val="lt1"/>
              </a:solidFill>
              <a:latin typeface="Overpass"/>
              <a:ea typeface="Overpass"/>
              <a:cs typeface="Overpass"/>
              <a:sym typeface="Overpass"/>
            </a:endParaRPr>
          </a:p>
        </p:txBody>
      </p:sp>
      <p:sp>
        <p:nvSpPr>
          <p:cNvPr id="218" name="Google Shape;218;p39"/>
          <p:cNvSpPr txBox="1">
            <a:spLocks noGrp="1"/>
          </p:cNvSpPr>
          <p:nvPr>
            <p:ph type="subTitle" idx="1"/>
          </p:nvPr>
        </p:nvSpPr>
        <p:spPr>
          <a:xfrm>
            <a:off x="4795750" y="1940298"/>
            <a:ext cx="3692400" cy="1175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800"/>
              <a:buNone/>
            </a:pPr>
            <a:r>
              <a:rPr lang="en" sz="1600" b="1">
                <a:solidFill>
                  <a:schemeClr val="lt1"/>
                </a:solidFill>
                <a:latin typeface="Overpass"/>
                <a:ea typeface="Overpass"/>
                <a:cs typeface="Overpass"/>
                <a:sym typeface="Overpass"/>
              </a:rPr>
              <a:t>Justin Callais, </a:t>
            </a:r>
            <a:r>
              <a:rPr lang="en" sz="1600">
                <a:solidFill>
                  <a:schemeClr val="lt1"/>
                </a:solidFill>
                <a:latin typeface="Overpass Medium"/>
                <a:ea typeface="Overpass Medium"/>
                <a:cs typeface="Overpass Medium"/>
                <a:sym typeface="Overpass Medium"/>
              </a:rPr>
              <a:t>Archbridge Institute</a:t>
            </a:r>
            <a:endParaRPr sz="1600">
              <a:solidFill>
                <a:schemeClr val="lt1"/>
              </a:solidFill>
              <a:latin typeface="Overpass Medium"/>
              <a:ea typeface="Overpass Medium"/>
              <a:cs typeface="Overpass Medium"/>
              <a:sym typeface="Overpass Medium"/>
            </a:endParaRPr>
          </a:p>
          <a:p>
            <a:pPr marL="0" lvl="0" indent="0" algn="l" rtl="0">
              <a:lnSpc>
                <a:spcPct val="90000"/>
              </a:lnSpc>
              <a:spcBef>
                <a:spcPts val="0"/>
              </a:spcBef>
              <a:spcAft>
                <a:spcPts val="0"/>
              </a:spcAft>
              <a:buClr>
                <a:schemeClr val="lt1"/>
              </a:buClr>
              <a:buSzPts val="1800"/>
              <a:buNone/>
            </a:pPr>
            <a:endParaRPr sz="1600" b="1">
              <a:solidFill>
                <a:schemeClr val="lt1"/>
              </a:solidFill>
              <a:latin typeface="Overpass"/>
              <a:ea typeface="Overpass"/>
              <a:cs typeface="Overpass"/>
              <a:sym typeface="Overpass"/>
            </a:endParaRPr>
          </a:p>
          <a:p>
            <a:pPr marL="0" lvl="0" indent="0" algn="l" rtl="0">
              <a:lnSpc>
                <a:spcPct val="90000"/>
              </a:lnSpc>
              <a:spcBef>
                <a:spcPts val="0"/>
              </a:spcBef>
              <a:spcAft>
                <a:spcPts val="0"/>
              </a:spcAft>
              <a:buClr>
                <a:schemeClr val="lt1"/>
              </a:buClr>
              <a:buSzPts val="1800"/>
              <a:buNone/>
            </a:pPr>
            <a:r>
              <a:rPr lang="en" sz="1600" b="1">
                <a:solidFill>
                  <a:schemeClr val="lt1"/>
                </a:solidFill>
                <a:latin typeface="Overpass"/>
                <a:ea typeface="Overpass"/>
                <a:cs typeface="Overpass"/>
                <a:sym typeface="Overpass"/>
              </a:rPr>
              <a:t>Nicholas Thielman</a:t>
            </a:r>
            <a:r>
              <a:rPr lang="en" sz="1600">
                <a:solidFill>
                  <a:schemeClr val="lt1"/>
                </a:solidFill>
                <a:latin typeface="Overpass Medium"/>
                <a:ea typeface="Overpass Medium"/>
                <a:cs typeface="Overpass Medium"/>
                <a:sym typeface="Overpass Medium"/>
              </a:rPr>
              <a:t>, R Street Institute</a:t>
            </a:r>
            <a:endParaRPr sz="1600">
              <a:solidFill>
                <a:schemeClr val="lt1"/>
              </a:solidFill>
              <a:latin typeface="Overpass Medium"/>
              <a:ea typeface="Overpass Medium"/>
              <a:cs typeface="Overpass Medium"/>
              <a:sym typeface="Overpass Medium"/>
            </a:endParaRPr>
          </a:p>
          <a:p>
            <a:pPr marL="0" lvl="0" indent="0" algn="l" rtl="0">
              <a:lnSpc>
                <a:spcPct val="90000"/>
              </a:lnSpc>
              <a:spcBef>
                <a:spcPts val="0"/>
              </a:spcBef>
              <a:spcAft>
                <a:spcPts val="0"/>
              </a:spcAft>
              <a:buClr>
                <a:schemeClr val="lt1"/>
              </a:buClr>
              <a:buSzPts val="1800"/>
              <a:buNone/>
            </a:pPr>
            <a:endParaRPr sz="1600">
              <a:solidFill>
                <a:schemeClr val="lt1"/>
              </a:solidFill>
              <a:latin typeface="Overpass Medium"/>
              <a:ea typeface="Overpass Medium"/>
              <a:cs typeface="Overpass Medium"/>
              <a:sym typeface="Overpass Medium"/>
            </a:endParaRPr>
          </a:p>
          <a:p>
            <a:pPr marL="0" lvl="0" indent="0" algn="l" rtl="0">
              <a:lnSpc>
                <a:spcPct val="90000"/>
              </a:lnSpc>
              <a:spcBef>
                <a:spcPts val="0"/>
              </a:spcBef>
              <a:spcAft>
                <a:spcPts val="0"/>
              </a:spcAft>
              <a:buClr>
                <a:schemeClr val="lt1"/>
              </a:buClr>
              <a:buSzPts val="1800"/>
              <a:buNone/>
            </a:pPr>
            <a:r>
              <a:rPr lang="en" sz="1400" i="1">
                <a:solidFill>
                  <a:schemeClr val="lt1"/>
                </a:solidFill>
                <a:latin typeface="Overpass Medium"/>
                <a:ea typeface="Overpass Medium"/>
                <a:cs typeface="Overpass Medium"/>
                <a:sym typeface="Overpass Medium"/>
              </a:rPr>
              <a:t>This Version</a:t>
            </a:r>
            <a:r>
              <a:rPr lang="en" sz="1400">
                <a:solidFill>
                  <a:schemeClr val="lt1"/>
                </a:solidFill>
                <a:latin typeface="Overpass Medium"/>
                <a:ea typeface="Overpass Medium"/>
                <a:cs typeface="Overpass Medium"/>
                <a:sym typeface="Overpass Medium"/>
              </a:rPr>
              <a:t>: May 2026</a:t>
            </a:r>
            <a:endParaRPr sz="1400">
              <a:solidFill>
                <a:schemeClr val="lt1"/>
              </a:solidFill>
              <a:latin typeface="Overpass Medium"/>
              <a:ea typeface="Overpass Medium"/>
              <a:cs typeface="Overpass Medium"/>
              <a:sym typeface="Overpass Medium"/>
            </a:endParaRPr>
          </a:p>
        </p:txBody>
      </p:sp>
      <p:cxnSp>
        <p:nvCxnSpPr>
          <p:cNvPr id="219" name="Google Shape;219;p39"/>
          <p:cNvCxnSpPr/>
          <p:nvPr/>
        </p:nvCxnSpPr>
        <p:spPr>
          <a:xfrm>
            <a:off x="4572000" y="2086458"/>
            <a:ext cx="0" cy="883403"/>
          </a:xfrm>
          <a:prstGeom prst="straightConnector1">
            <a:avLst/>
          </a:prstGeom>
          <a:noFill/>
          <a:ln w="25400" cap="flat" cmpd="sng">
            <a:solidFill>
              <a:srgbClr val="DF0000"/>
            </a:solidFill>
            <a:prstDash val="solid"/>
            <a:miter lim="800000"/>
            <a:headEnd type="none" w="sm" len="sm"/>
            <a:tailEnd type="none" w="sm" len="sm"/>
          </a:ln>
        </p:spPr>
      </p:cxnSp>
      <p:sp>
        <p:nvSpPr>
          <p:cNvPr id="220" name="Google Shape;220;p39"/>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6"/>
        <p:cNvGrpSpPr/>
        <p:nvPr/>
      </p:nvGrpSpPr>
      <p:grpSpPr>
        <a:xfrm>
          <a:off x="0" y="0"/>
          <a:ext cx="0" cy="0"/>
          <a:chOff x="0" y="0"/>
          <a:chExt cx="0" cy="0"/>
        </a:xfrm>
      </p:grpSpPr>
      <p:grpSp>
        <p:nvGrpSpPr>
          <p:cNvPr id="347" name="Google Shape;347;p48"/>
          <p:cNvGrpSpPr/>
          <p:nvPr/>
        </p:nvGrpSpPr>
        <p:grpSpPr>
          <a:xfrm>
            <a:off x="0" y="0"/>
            <a:ext cx="9144000" cy="5143500"/>
            <a:chOff x="0" y="0"/>
            <a:chExt cx="9144000" cy="5143500"/>
          </a:xfrm>
        </p:grpSpPr>
        <p:sp>
          <p:nvSpPr>
            <p:cNvPr id="348" name="Google Shape;348;p48"/>
            <p:cNvSpPr/>
            <p:nvPr/>
          </p:nvSpPr>
          <p:spPr>
            <a:xfrm>
              <a:off x="0" y="0"/>
              <a:ext cx="9144000" cy="76200"/>
            </a:xfrm>
            <a:prstGeom prst="rect">
              <a:avLst/>
            </a:prstGeom>
            <a:solidFill>
              <a:srgbClr val="CF202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49" name="Google Shape;349;p48"/>
            <p:cNvSpPr/>
            <p:nvPr/>
          </p:nvSpPr>
          <p:spPr>
            <a:xfrm>
              <a:off x="0" y="5067300"/>
              <a:ext cx="9144000" cy="76200"/>
            </a:xfrm>
            <a:prstGeom prst="rect">
              <a:avLst/>
            </a:prstGeom>
            <a:solidFill>
              <a:srgbClr val="1C1C1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sp>
        <p:nvSpPr>
          <p:cNvPr id="350" name="Google Shape;350;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351" name="Google Shape;351;p48" title="Screenshot 2026-05-08 163456.png"/>
          <p:cNvPicPr preferRelativeResize="0"/>
          <p:nvPr/>
        </p:nvPicPr>
        <p:blipFill>
          <a:blip r:embed="rId4">
            <a:alphaModFix/>
          </a:blip>
          <a:stretch>
            <a:fillRect/>
          </a:stretch>
        </p:blipFill>
        <p:spPr>
          <a:xfrm>
            <a:off x="1494287" y="183800"/>
            <a:ext cx="6155426" cy="4775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49"/>
          <p:cNvPicPr preferRelativeResize="0">
            <a:picLocks noGrp="1"/>
          </p:cNvPicPr>
          <p:nvPr>
            <p:ph type="body" idx="1"/>
          </p:nvPr>
        </p:nvPicPr>
        <p:blipFill rotWithShape="1">
          <a:blip r:embed="rId3">
            <a:alphaModFix/>
          </a:blip>
          <a:srcRect t="47347" b="28366"/>
          <a:stretch/>
        </p:blipFill>
        <p:spPr>
          <a:xfrm>
            <a:off x="0" y="0"/>
            <a:ext cx="9144000" cy="1480500"/>
          </a:xfrm>
          <a:prstGeom prst="rect">
            <a:avLst/>
          </a:prstGeom>
          <a:noFill/>
          <a:ln>
            <a:noFill/>
          </a:ln>
        </p:spPr>
      </p:pic>
      <p:sp>
        <p:nvSpPr>
          <p:cNvPr id="357" name="Google Shape;357;p49"/>
          <p:cNvSpPr/>
          <p:nvPr/>
        </p:nvSpPr>
        <p:spPr>
          <a:xfrm>
            <a:off x="-1" y="-18121"/>
            <a:ext cx="9144000" cy="1498500"/>
          </a:xfrm>
          <a:prstGeom prst="rect">
            <a:avLst/>
          </a:prstGeom>
          <a:solidFill>
            <a:srgbClr val="174558">
              <a:alpha val="8353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8" name="Google Shape;358;p49"/>
          <p:cNvSpPr txBox="1"/>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3300"/>
              <a:buFont typeface="Avenir"/>
              <a:buNone/>
            </a:pPr>
            <a:r>
              <a:rPr lang="en" sz="3000">
                <a:solidFill>
                  <a:schemeClr val="lt1"/>
                </a:solidFill>
                <a:latin typeface="Overpass Black"/>
                <a:ea typeface="Overpass Black"/>
                <a:cs typeface="Overpass Black"/>
                <a:sym typeface="Overpass Black"/>
              </a:rPr>
              <a:t>In sum…</a:t>
            </a:r>
            <a:endParaRPr sz="3000" b="0" i="0" u="none" strike="noStrike" cap="none">
              <a:solidFill>
                <a:srgbClr val="000000"/>
              </a:solidFill>
              <a:latin typeface="Overpass Black"/>
              <a:ea typeface="Overpass Black"/>
              <a:cs typeface="Overpass Black"/>
              <a:sym typeface="Overpass Black"/>
            </a:endParaRPr>
          </a:p>
        </p:txBody>
      </p:sp>
      <p:sp>
        <p:nvSpPr>
          <p:cNvPr id="359" name="Google Shape;359;p49"/>
          <p:cNvSpPr txBox="1"/>
          <p:nvPr/>
        </p:nvSpPr>
        <p:spPr>
          <a:xfrm>
            <a:off x="207300" y="1576150"/>
            <a:ext cx="8675400" cy="3027600"/>
          </a:xfrm>
          <a:prstGeom prst="rect">
            <a:avLst/>
          </a:prstGeom>
          <a:noFill/>
          <a:ln>
            <a:noFill/>
          </a:ln>
        </p:spPr>
        <p:txBody>
          <a:bodyPr spcFirstLastPara="1" wrap="square" lIns="68575" tIns="34275" rIns="68575" bIns="34275" anchor="t" anchorCtr="0">
            <a:noAutofit/>
          </a:bodyPr>
          <a:lstStyle/>
          <a:p>
            <a:pPr marL="457200" marR="0" lvl="0" indent="-330200" algn="l" rtl="0">
              <a:lnSpc>
                <a:spcPct val="100000"/>
              </a:lnSpc>
              <a:spcBef>
                <a:spcPts val="0"/>
              </a:spcBef>
              <a:spcAft>
                <a:spcPts val="0"/>
              </a:spcAft>
              <a:buClr>
                <a:schemeClr val="dk1"/>
              </a:buClr>
              <a:buSzPts val="1600"/>
              <a:buFont typeface="Overpass"/>
              <a:buChar char="●"/>
            </a:pPr>
            <a:r>
              <a:rPr lang="en" sz="1600">
                <a:solidFill>
                  <a:schemeClr val="dk1"/>
                </a:solidFill>
                <a:latin typeface="Overpass"/>
                <a:ea typeface="Overpass"/>
                <a:cs typeface="Overpass"/>
                <a:sym typeface="Overpass"/>
              </a:rPr>
              <a:t>Overall, both statistical and survey-based studies indicate that AI-driven displacement has been minimal.</a:t>
            </a:r>
            <a:endParaRPr sz="1600">
              <a:solidFill>
                <a:schemeClr val="dk1"/>
              </a:solidFill>
              <a:latin typeface="Overpass"/>
              <a:ea typeface="Overpass"/>
              <a:cs typeface="Overpass"/>
              <a:sym typeface="Overpass"/>
            </a:endParaRPr>
          </a:p>
          <a:p>
            <a:pPr marL="457200" marR="0" lvl="0" indent="0" algn="l" rtl="0">
              <a:lnSpc>
                <a:spcPct val="100000"/>
              </a:lnSpc>
              <a:spcBef>
                <a:spcPts val="0"/>
              </a:spcBef>
              <a:spcAft>
                <a:spcPts val="0"/>
              </a:spcAft>
              <a:buNone/>
            </a:pPr>
            <a:endParaRPr sz="1600">
              <a:solidFill>
                <a:schemeClr val="dk1"/>
              </a:solidFill>
              <a:latin typeface="Overpass"/>
              <a:ea typeface="Overpass"/>
              <a:cs typeface="Overpass"/>
              <a:sym typeface="Overpass"/>
            </a:endParaRPr>
          </a:p>
          <a:p>
            <a:pPr marL="457200" marR="0" lvl="0" indent="-330200" algn="l" rtl="0">
              <a:lnSpc>
                <a:spcPct val="100000"/>
              </a:lnSpc>
              <a:spcBef>
                <a:spcPts val="0"/>
              </a:spcBef>
              <a:spcAft>
                <a:spcPts val="0"/>
              </a:spcAft>
              <a:buClr>
                <a:schemeClr val="dk1"/>
              </a:buClr>
              <a:buSzPts val="1600"/>
              <a:buFont typeface="Overpass"/>
              <a:buChar char="●"/>
            </a:pPr>
            <a:r>
              <a:rPr lang="en" sz="1600">
                <a:solidFill>
                  <a:schemeClr val="dk1"/>
                </a:solidFill>
                <a:latin typeface="Overpass"/>
                <a:ea typeface="Overpass"/>
                <a:cs typeface="Overpass"/>
                <a:sym typeface="Overpass"/>
              </a:rPr>
              <a:t>Existing literature points to AI having heterogeneous effects on labor, depending on whether AI complements or substitutes for human effort. Not just a story of uniform displacement.</a:t>
            </a:r>
            <a:endParaRPr sz="1600">
              <a:solidFill>
                <a:schemeClr val="dk1"/>
              </a:solidFill>
              <a:latin typeface="Overpass"/>
              <a:ea typeface="Overpass"/>
              <a:cs typeface="Overpass"/>
              <a:sym typeface="Overpass"/>
            </a:endParaRPr>
          </a:p>
          <a:p>
            <a:pPr marL="457200" marR="0" lvl="0" indent="0" algn="l" rtl="0">
              <a:lnSpc>
                <a:spcPct val="100000"/>
              </a:lnSpc>
              <a:spcBef>
                <a:spcPts val="0"/>
              </a:spcBef>
              <a:spcAft>
                <a:spcPts val="0"/>
              </a:spcAft>
              <a:buNone/>
            </a:pPr>
            <a:endParaRPr sz="1600">
              <a:solidFill>
                <a:schemeClr val="dk1"/>
              </a:solidFill>
              <a:latin typeface="Overpass"/>
              <a:ea typeface="Overpass"/>
              <a:cs typeface="Overpass"/>
              <a:sym typeface="Overpass"/>
            </a:endParaRPr>
          </a:p>
          <a:p>
            <a:pPr marL="457200" marR="0" lvl="0" indent="-330200" algn="l" rtl="0">
              <a:lnSpc>
                <a:spcPct val="100000"/>
              </a:lnSpc>
              <a:spcBef>
                <a:spcPts val="0"/>
              </a:spcBef>
              <a:spcAft>
                <a:spcPts val="0"/>
              </a:spcAft>
              <a:buClr>
                <a:schemeClr val="dk1"/>
              </a:buClr>
              <a:buSzPts val="1600"/>
              <a:buFont typeface="Overpass"/>
              <a:buChar char="●"/>
            </a:pPr>
            <a:r>
              <a:rPr lang="en" sz="1600">
                <a:solidFill>
                  <a:schemeClr val="dk1"/>
                </a:solidFill>
                <a:latin typeface="Overpass"/>
                <a:ea typeface="Overpass"/>
                <a:cs typeface="Overpass"/>
                <a:sym typeface="Overpass"/>
              </a:rPr>
              <a:t>AI has been shown to yield both productivity gains and improvements in output quality. These have translated into wage and employment gains in some cases.</a:t>
            </a:r>
            <a:endParaRPr sz="1600">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None/>
            </a:pPr>
            <a:endParaRPr sz="1600">
              <a:solidFill>
                <a:schemeClr val="dk1"/>
              </a:solidFill>
              <a:latin typeface="Overpass"/>
              <a:ea typeface="Overpass"/>
              <a:cs typeface="Overpass"/>
              <a:sym typeface="Overpass"/>
            </a:endParaRPr>
          </a:p>
          <a:p>
            <a:pPr marL="457200" marR="0" lvl="0" indent="-330200" algn="l" rtl="0">
              <a:lnSpc>
                <a:spcPct val="100000"/>
              </a:lnSpc>
              <a:spcBef>
                <a:spcPts val="0"/>
              </a:spcBef>
              <a:spcAft>
                <a:spcPts val="0"/>
              </a:spcAft>
              <a:buClr>
                <a:schemeClr val="dk1"/>
              </a:buClr>
              <a:buSzPts val="1600"/>
              <a:buFont typeface="Overpass"/>
              <a:buChar char="●"/>
            </a:pPr>
            <a:r>
              <a:rPr lang="en" sz="1600">
                <a:solidFill>
                  <a:schemeClr val="dk1"/>
                </a:solidFill>
                <a:latin typeface="Overpass"/>
                <a:ea typeface="Overpass"/>
                <a:cs typeface="Overpass"/>
                <a:sym typeface="Overpass"/>
              </a:rPr>
              <a:t>Literature continues to evolve, as does AI. </a:t>
            </a:r>
            <a:r>
              <a:rPr lang="en" sz="1600" u="sng">
                <a:solidFill>
                  <a:schemeClr val="dk1"/>
                </a:solidFill>
                <a:latin typeface="Overpass"/>
                <a:ea typeface="Overpass"/>
                <a:cs typeface="Overpass"/>
                <a:sym typeface="Overpass"/>
              </a:rPr>
              <a:t>Some displacement will likely occur.</a:t>
            </a:r>
            <a:endParaRPr sz="1600" u="sng">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b="0" i="0" u="none" strike="noStrike" cap="none">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b="0" i="0" u="none" strike="noStrike" cap="none">
              <a:solidFill>
                <a:schemeClr val="dk1"/>
              </a:solidFill>
              <a:latin typeface="Overpass"/>
              <a:ea typeface="Overpass"/>
              <a:cs typeface="Overpass"/>
              <a:sym typeface="Overpass"/>
            </a:endParaRPr>
          </a:p>
          <a:p>
            <a:pPr marL="342900" marR="0" lvl="0" indent="0" algn="l" rtl="0">
              <a:lnSpc>
                <a:spcPct val="115000"/>
              </a:lnSpc>
              <a:spcBef>
                <a:spcPts val="500"/>
              </a:spcBef>
              <a:spcAft>
                <a:spcPts val="0"/>
              </a:spcAft>
              <a:buClr>
                <a:srgbClr val="000000"/>
              </a:buClr>
              <a:buSzPts val="1500"/>
              <a:buFont typeface="Arial"/>
              <a:buNone/>
            </a:pPr>
            <a:endParaRPr b="0" i="0" u="none" strike="noStrike" cap="none">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b="0" i="0" u="none" strike="noStrike" cap="none">
              <a:solidFill>
                <a:srgbClr val="000000"/>
              </a:solidFill>
              <a:latin typeface="Overpass"/>
              <a:ea typeface="Overpass"/>
              <a:cs typeface="Overpass"/>
              <a:sym typeface="Overpass"/>
            </a:endParaRPr>
          </a:p>
        </p:txBody>
      </p:sp>
      <p:sp>
        <p:nvSpPr>
          <p:cNvPr id="360" name="Google Shape;360;p49"/>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50"/>
          <p:cNvPicPr preferRelativeResize="0">
            <a:picLocks noGrp="1"/>
          </p:cNvPicPr>
          <p:nvPr>
            <p:ph type="body" idx="1"/>
          </p:nvPr>
        </p:nvPicPr>
        <p:blipFill rotWithShape="1">
          <a:blip r:embed="rId3">
            <a:alphaModFix/>
          </a:blip>
          <a:srcRect t="47347" b="28366"/>
          <a:stretch/>
        </p:blipFill>
        <p:spPr>
          <a:xfrm>
            <a:off x="0" y="0"/>
            <a:ext cx="9144000" cy="1480500"/>
          </a:xfrm>
          <a:prstGeom prst="rect">
            <a:avLst/>
          </a:prstGeom>
          <a:noFill/>
          <a:ln>
            <a:noFill/>
          </a:ln>
        </p:spPr>
      </p:pic>
      <p:sp>
        <p:nvSpPr>
          <p:cNvPr id="366" name="Google Shape;366;p50"/>
          <p:cNvSpPr/>
          <p:nvPr/>
        </p:nvSpPr>
        <p:spPr>
          <a:xfrm>
            <a:off x="-1" y="-18121"/>
            <a:ext cx="9144000" cy="1498500"/>
          </a:xfrm>
          <a:prstGeom prst="rect">
            <a:avLst/>
          </a:prstGeom>
          <a:solidFill>
            <a:srgbClr val="174558">
              <a:alpha val="8353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7" name="Google Shape;367;p50"/>
          <p:cNvSpPr txBox="1"/>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3300"/>
              <a:buFont typeface="Avenir"/>
              <a:buNone/>
            </a:pPr>
            <a:r>
              <a:rPr lang="en" sz="3000">
                <a:solidFill>
                  <a:schemeClr val="lt1"/>
                </a:solidFill>
                <a:latin typeface="Overpass Black"/>
                <a:ea typeface="Overpass Black"/>
                <a:cs typeface="Overpass Black"/>
                <a:sym typeface="Overpass Black"/>
              </a:rPr>
              <a:t>What are the Projected Macro Effects of AI?</a:t>
            </a:r>
            <a:endParaRPr sz="3000" b="0" i="0" u="none" strike="noStrike" cap="none">
              <a:solidFill>
                <a:srgbClr val="000000"/>
              </a:solidFill>
              <a:latin typeface="Overpass Black"/>
              <a:ea typeface="Overpass Black"/>
              <a:cs typeface="Overpass Black"/>
              <a:sym typeface="Overpass Black"/>
            </a:endParaRPr>
          </a:p>
        </p:txBody>
      </p:sp>
      <p:sp>
        <p:nvSpPr>
          <p:cNvPr id="368" name="Google Shape;368;p50"/>
          <p:cNvSpPr txBox="1"/>
          <p:nvPr/>
        </p:nvSpPr>
        <p:spPr>
          <a:xfrm>
            <a:off x="207300" y="1576150"/>
            <a:ext cx="8675400" cy="3027600"/>
          </a:xfrm>
          <a:prstGeom prst="rect">
            <a:avLst/>
          </a:prstGeom>
          <a:noFill/>
          <a:ln>
            <a:noFill/>
          </a:ln>
        </p:spPr>
        <p:txBody>
          <a:bodyPr spcFirstLastPara="1" wrap="square" lIns="68575" tIns="34275" rIns="68575" bIns="34275" anchor="t" anchorCtr="0">
            <a:noAutofit/>
          </a:bodyPr>
          <a:lstStyle/>
          <a:p>
            <a:pPr marL="457200" marR="0" lvl="0" indent="-330200" algn="l" rtl="0">
              <a:lnSpc>
                <a:spcPct val="100000"/>
              </a:lnSpc>
              <a:spcBef>
                <a:spcPts val="0"/>
              </a:spcBef>
              <a:spcAft>
                <a:spcPts val="0"/>
              </a:spcAft>
              <a:buClr>
                <a:schemeClr val="dk1"/>
              </a:buClr>
              <a:buSzPts val="1600"/>
              <a:buFont typeface="Overpass"/>
              <a:buChar char="●"/>
            </a:pPr>
            <a:r>
              <a:rPr lang="en" sz="1600" u="sng">
                <a:solidFill>
                  <a:schemeClr val="hlink"/>
                </a:solidFill>
                <a:latin typeface="Overpass"/>
                <a:ea typeface="Overpass"/>
                <a:cs typeface="Overpass"/>
                <a:sym typeface="Overpass"/>
                <a:hlinkClick r:id="rId4"/>
              </a:rPr>
              <a:t>Daron Acemoglu (2025)</a:t>
            </a:r>
            <a:r>
              <a:rPr lang="en" sz="1600">
                <a:solidFill>
                  <a:schemeClr val="dk1"/>
                </a:solidFill>
                <a:latin typeface="Overpass"/>
                <a:ea typeface="Overpass"/>
                <a:cs typeface="Overpass"/>
                <a:sym typeface="Overpass"/>
              </a:rPr>
              <a:t> estimated that AI will likely only increase total-factor productivity (TFP) by about </a:t>
            </a:r>
            <a:r>
              <a:rPr lang="en" sz="1600" b="1">
                <a:solidFill>
                  <a:schemeClr val="dk1"/>
                </a:solidFill>
                <a:latin typeface="Overpass"/>
                <a:ea typeface="Overpass"/>
                <a:cs typeface="Overpass"/>
                <a:sym typeface="Overpass"/>
              </a:rPr>
              <a:t>0.66%</a:t>
            </a:r>
            <a:r>
              <a:rPr lang="en" sz="1600">
                <a:solidFill>
                  <a:schemeClr val="dk1"/>
                </a:solidFill>
                <a:latin typeface="Overpass"/>
                <a:ea typeface="Overpass"/>
                <a:cs typeface="Overpass"/>
                <a:sym typeface="Overpass"/>
              </a:rPr>
              <a:t> and GDP by approximately </a:t>
            </a:r>
            <a:r>
              <a:rPr lang="en" sz="1600" b="1">
                <a:solidFill>
                  <a:schemeClr val="dk1"/>
                </a:solidFill>
                <a:latin typeface="Overpass"/>
                <a:ea typeface="Overpass"/>
                <a:cs typeface="Overpass"/>
                <a:sym typeface="Overpass"/>
              </a:rPr>
              <a:t>1.1-1.6%</a:t>
            </a:r>
            <a:r>
              <a:rPr lang="en" sz="1600">
                <a:solidFill>
                  <a:schemeClr val="dk1"/>
                </a:solidFill>
                <a:latin typeface="Overpass"/>
                <a:ea typeface="Overpass"/>
                <a:cs typeface="Overpass"/>
                <a:sym typeface="Overpass"/>
              </a:rPr>
              <a:t> over the 10 year horizon.</a:t>
            </a:r>
            <a:endParaRPr sz="1600">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None/>
            </a:pPr>
            <a:endParaRPr sz="1600">
              <a:solidFill>
                <a:schemeClr val="dk1"/>
              </a:solidFill>
              <a:latin typeface="Overpass"/>
              <a:ea typeface="Overpass"/>
              <a:cs typeface="Overpass"/>
              <a:sym typeface="Overpass"/>
            </a:endParaRPr>
          </a:p>
          <a:p>
            <a:pPr marL="457200" marR="0" lvl="0" indent="-330200" algn="l" rtl="0">
              <a:lnSpc>
                <a:spcPct val="100000"/>
              </a:lnSpc>
              <a:spcBef>
                <a:spcPts val="0"/>
              </a:spcBef>
              <a:spcAft>
                <a:spcPts val="0"/>
              </a:spcAft>
              <a:buClr>
                <a:schemeClr val="dk1"/>
              </a:buClr>
              <a:buSzPts val="1600"/>
              <a:buFont typeface="Overpass"/>
              <a:buChar char="●"/>
            </a:pPr>
            <a:r>
              <a:rPr lang="en" sz="1600">
                <a:solidFill>
                  <a:schemeClr val="dk1"/>
                </a:solidFill>
                <a:latin typeface="Overpass"/>
                <a:ea typeface="Overpass"/>
                <a:cs typeface="Overpass"/>
                <a:sym typeface="Overpass"/>
              </a:rPr>
              <a:t>Using a similar framework, </a:t>
            </a:r>
            <a:r>
              <a:rPr lang="en" sz="1600" u="sng">
                <a:solidFill>
                  <a:schemeClr val="hlink"/>
                </a:solidFill>
                <a:latin typeface="Overpass"/>
                <a:ea typeface="Overpass"/>
                <a:cs typeface="Overpass"/>
                <a:sym typeface="Overpass"/>
                <a:hlinkClick r:id="rId5"/>
              </a:rPr>
              <a:t>Alexander Arnon (2025)</a:t>
            </a:r>
            <a:r>
              <a:rPr lang="en" sz="1600">
                <a:solidFill>
                  <a:schemeClr val="dk1"/>
                </a:solidFill>
                <a:latin typeface="Overpass"/>
                <a:ea typeface="Overpass"/>
                <a:cs typeface="Overpass"/>
                <a:sym typeface="Overpass"/>
              </a:rPr>
              <a:t> at the Penn Wharton Budget Model projects that AI will increase TFP and GDP by approximately </a:t>
            </a:r>
            <a:r>
              <a:rPr lang="en" sz="1600" b="1">
                <a:solidFill>
                  <a:schemeClr val="dk1"/>
                </a:solidFill>
                <a:latin typeface="Overpass"/>
                <a:ea typeface="Overpass"/>
                <a:cs typeface="Overpass"/>
                <a:sym typeface="Overpass"/>
              </a:rPr>
              <a:t>1.5%</a:t>
            </a:r>
            <a:r>
              <a:rPr lang="en" sz="1600">
                <a:solidFill>
                  <a:schemeClr val="dk1"/>
                </a:solidFill>
                <a:latin typeface="Overpass"/>
                <a:ea typeface="Overpass"/>
                <a:cs typeface="Overpass"/>
                <a:sym typeface="Overpass"/>
              </a:rPr>
              <a:t> by 2035, nearly </a:t>
            </a:r>
            <a:r>
              <a:rPr lang="en" sz="1600" b="1">
                <a:solidFill>
                  <a:schemeClr val="dk1"/>
                </a:solidFill>
                <a:latin typeface="Overpass"/>
                <a:ea typeface="Overpass"/>
                <a:cs typeface="Overpass"/>
                <a:sym typeface="Overpass"/>
              </a:rPr>
              <a:t>3%</a:t>
            </a:r>
            <a:r>
              <a:rPr lang="en" sz="1600">
                <a:solidFill>
                  <a:schemeClr val="dk1"/>
                </a:solidFill>
                <a:latin typeface="Overpass"/>
                <a:ea typeface="Overpass"/>
                <a:cs typeface="Overpass"/>
                <a:sym typeface="Overpass"/>
              </a:rPr>
              <a:t> by 2055, and </a:t>
            </a:r>
            <a:r>
              <a:rPr lang="en" sz="1600" b="1">
                <a:solidFill>
                  <a:schemeClr val="dk1"/>
                </a:solidFill>
                <a:latin typeface="Overpass"/>
                <a:ea typeface="Overpass"/>
                <a:cs typeface="Overpass"/>
                <a:sym typeface="Overpass"/>
              </a:rPr>
              <a:t>3.7%</a:t>
            </a:r>
            <a:r>
              <a:rPr lang="en" sz="1600">
                <a:solidFill>
                  <a:schemeClr val="dk1"/>
                </a:solidFill>
                <a:latin typeface="Overpass"/>
                <a:ea typeface="Overpass"/>
                <a:cs typeface="Overpass"/>
                <a:sym typeface="Overpass"/>
              </a:rPr>
              <a:t> by 2075.</a:t>
            </a:r>
            <a:endParaRPr sz="1600">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None/>
            </a:pPr>
            <a:endParaRPr sz="1600">
              <a:solidFill>
                <a:schemeClr val="dk1"/>
              </a:solidFill>
              <a:latin typeface="Overpass"/>
              <a:ea typeface="Overpass"/>
              <a:cs typeface="Overpass"/>
              <a:sym typeface="Overpass"/>
            </a:endParaRPr>
          </a:p>
          <a:p>
            <a:pPr marL="457200" marR="0" lvl="0" indent="-330200" algn="l" rtl="0">
              <a:lnSpc>
                <a:spcPct val="100000"/>
              </a:lnSpc>
              <a:spcBef>
                <a:spcPts val="0"/>
              </a:spcBef>
              <a:spcAft>
                <a:spcPts val="0"/>
              </a:spcAft>
              <a:buClr>
                <a:schemeClr val="dk1"/>
              </a:buClr>
              <a:buSzPts val="1600"/>
              <a:buFont typeface="Overpass"/>
              <a:buChar char="●"/>
            </a:pPr>
            <a:r>
              <a:rPr lang="en" sz="1600" u="sng">
                <a:solidFill>
                  <a:schemeClr val="hlink"/>
                </a:solidFill>
                <a:latin typeface="Overpass"/>
                <a:ea typeface="Overpass"/>
                <a:cs typeface="Overpass"/>
                <a:sym typeface="Overpass"/>
                <a:hlinkClick r:id="rId6"/>
              </a:rPr>
              <a:t>Ezra Karger et al. (2026)</a:t>
            </a:r>
            <a:r>
              <a:rPr lang="en" sz="1600">
                <a:solidFill>
                  <a:schemeClr val="dk1"/>
                </a:solidFill>
                <a:latin typeface="Overpass"/>
                <a:ea typeface="Overpass"/>
                <a:cs typeface="Overpass"/>
                <a:sym typeface="Overpass"/>
              </a:rPr>
              <a:t> synthesize expert forecasts, finding that the median respondent expects annual GDP growth rate of </a:t>
            </a:r>
            <a:r>
              <a:rPr lang="en" sz="1600" b="1">
                <a:solidFill>
                  <a:schemeClr val="dk1"/>
                </a:solidFill>
                <a:latin typeface="Overpass"/>
                <a:ea typeface="Overpass"/>
                <a:cs typeface="Overpass"/>
                <a:sym typeface="Overpass"/>
              </a:rPr>
              <a:t>2.5%</a:t>
            </a:r>
            <a:r>
              <a:rPr lang="en" sz="1600">
                <a:solidFill>
                  <a:schemeClr val="dk1"/>
                </a:solidFill>
                <a:latin typeface="Overpass"/>
                <a:ea typeface="Overpass"/>
                <a:cs typeface="Overpass"/>
                <a:sym typeface="Overpass"/>
              </a:rPr>
              <a:t> and small declines in labor force participation by 2030. Above medium- and long-term forecasts.</a:t>
            </a:r>
            <a:endParaRPr b="0" i="0" u="none" strike="noStrike" cap="none">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b="0" i="0" u="none" strike="noStrike" cap="none">
              <a:solidFill>
                <a:schemeClr val="dk1"/>
              </a:solidFill>
              <a:latin typeface="Overpass"/>
              <a:ea typeface="Overpass"/>
              <a:cs typeface="Overpass"/>
              <a:sym typeface="Overpass"/>
            </a:endParaRPr>
          </a:p>
          <a:p>
            <a:pPr marL="342900" marR="0" lvl="0" indent="0" algn="l" rtl="0">
              <a:lnSpc>
                <a:spcPct val="115000"/>
              </a:lnSpc>
              <a:spcBef>
                <a:spcPts val="500"/>
              </a:spcBef>
              <a:spcAft>
                <a:spcPts val="0"/>
              </a:spcAft>
              <a:buClr>
                <a:srgbClr val="000000"/>
              </a:buClr>
              <a:buSzPts val="1500"/>
              <a:buFont typeface="Arial"/>
              <a:buNone/>
            </a:pPr>
            <a:endParaRPr b="0" i="0" u="none" strike="noStrike" cap="none">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b="0" i="0" u="none" strike="noStrike" cap="none">
              <a:solidFill>
                <a:srgbClr val="000000"/>
              </a:solidFill>
              <a:latin typeface="Overpass"/>
              <a:ea typeface="Overpass"/>
              <a:cs typeface="Overpass"/>
              <a:sym typeface="Overpass"/>
            </a:endParaRPr>
          </a:p>
        </p:txBody>
      </p:sp>
      <p:sp>
        <p:nvSpPr>
          <p:cNvPr id="369" name="Google Shape;369;p50"/>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3"/>
        <p:cNvGrpSpPr/>
        <p:nvPr/>
      </p:nvGrpSpPr>
      <p:grpSpPr>
        <a:xfrm>
          <a:off x="0" y="0"/>
          <a:ext cx="0" cy="0"/>
          <a:chOff x="0" y="0"/>
          <a:chExt cx="0" cy="0"/>
        </a:xfrm>
      </p:grpSpPr>
      <p:grpSp>
        <p:nvGrpSpPr>
          <p:cNvPr id="374" name="Google Shape;374;p51"/>
          <p:cNvGrpSpPr/>
          <p:nvPr/>
        </p:nvGrpSpPr>
        <p:grpSpPr>
          <a:xfrm>
            <a:off x="0" y="0"/>
            <a:ext cx="9144000" cy="1480500"/>
            <a:chOff x="0" y="0"/>
            <a:chExt cx="9144000" cy="1480500"/>
          </a:xfrm>
        </p:grpSpPr>
        <p:pic>
          <p:nvPicPr>
            <p:cNvPr id="375" name="Google Shape;375;p51"/>
            <p:cNvPicPr preferRelativeResize="0"/>
            <p:nvPr/>
          </p:nvPicPr>
          <p:blipFill rotWithShape="1">
            <a:blip r:embed="rId4">
              <a:alphaModFix/>
            </a:blip>
            <a:srcRect t="37851" b="37853"/>
            <a:stretch/>
          </p:blipFill>
          <p:spPr>
            <a:xfrm>
              <a:off x="0" y="0"/>
              <a:ext cx="9144000" cy="1480500"/>
            </a:xfrm>
            <a:prstGeom prst="rect">
              <a:avLst/>
            </a:prstGeom>
            <a:noFill/>
            <a:ln>
              <a:noFill/>
            </a:ln>
          </p:spPr>
        </p:pic>
        <p:sp>
          <p:nvSpPr>
            <p:cNvPr id="376" name="Google Shape;376;p51"/>
            <p:cNvSpPr/>
            <p:nvPr/>
          </p:nvSpPr>
          <p:spPr>
            <a:xfrm>
              <a:off x="0" y="0"/>
              <a:ext cx="9144000" cy="1480500"/>
            </a:xfrm>
            <a:prstGeom prst="rect">
              <a:avLst/>
            </a:prstGeom>
            <a:solidFill>
              <a:srgbClr val="174558">
                <a:alpha val="85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77" name="Google Shape;377;p51"/>
            <p:cNvSpPr txBox="1"/>
            <p:nvPr/>
          </p:nvSpPr>
          <p:spPr>
            <a:xfrm>
              <a:off x="628650" y="273844"/>
              <a:ext cx="7886700" cy="994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3000" b="0">
                  <a:solidFill>
                    <a:srgbClr val="FFFFFF"/>
                  </a:solidFill>
                  <a:latin typeface="Overpass Black"/>
                  <a:ea typeface="Overpass Black"/>
                  <a:cs typeface="Overpass Black"/>
                  <a:sym typeface="Overpass Black"/>
                </a:rPr>
                <a:t>What are the Projected Macro Effects of AI? (Contd.)</a:t>
              </a:r>
              <a:endParaRPr sz="3000" b="0">
                <a:solidFill>
                  <a:srgbClr val="FFFFFF"/>
                </a:solidFill>
                <a:latin typeface="Overpass Black"/>
                <a:ea typeface="Overpass Black"/>
                <a:cs typeface="Overpass Black"/>
                <a:sym typeface="Overpass Black"/>
              </a:endParaRPr>
            </a:p>
          </p:txBody>
        </p:sp>
      </p:grpSp>
      <p:sp>
        <p:nvSpPr>
          <p:cNvPr id="378" name="Google Shape;378;p51"/>
          <p:cNvSpPr txBox="1"/>
          <p:nvPr/>
        </p:nvSpPr>
        <p:spPr>
          <a:xfrm>
            <a:off x="571500" y="1666875"/>
            <a:ext cx="8001000" cy="38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295">
                <a:solidFill>
                  <a:srgbClr val="475569"/>
                </a:solidFill>
                <a:latin typeface="Overpass"/>
                <a:ea typeface="Overpass"/>
                <a:cs typeface="Overpass"/>
                <a:sym typeface="Overpass"/>
              </a:rPr>
              <a:t>C</a:t>
            </a:r>
            <a:r>
              <a:rPr lang="en" sz="1295" b="0">
                <a:solidFill>
                  <a:srgbClr val="475569"/>
                </a:solidFill>
                <a:latin typeface="Overpass"/>
                <a:ea typeface="Overpass"/>
                <a:cs typeface="Overpass"/>
                <a:sym typeface="Overpass"/>
              </a:rPr>
              <a:t>onsultancies and banks forecast even stronger AI impacts on productivity and growth.</a:t>
            </a:r>
            <a:endParaRPr sz="1295" b="0">
              <a:solidFill>
                <a:srgbClr val="475569"/>
              </a:solidFill>
              <a:latin typeface="Overpass"/>
              <a:ea typeface="Overpass"/>
              <a:cs typeface="Overpass"/>
              <a:sym typeface="Overpass"/>
            </a:endParaRPr>
          </a:p>
        </p:txBody>
      </p:sp>
      <p:grpSp>
        <p:nvGrpSpPr>
          <p:cNvPr id="379" name="Google Shape;379;p51"/>
          <p:cNvGrpSpPr/>
          <p:nvPr/>
        </p:nvGrpSpPr>
        <p:grpSpPr>
          <a:xfrm>
            <a:off x="571500" y="2190750"/>
            <a:ext cx="3905400" cy="2190900"/>
            <a:chOff x="571500" y="2190750"/>
            <a:chExt cx="3905400" cy="2190900"/>
          </a:xfrm>
        </p:grpSpPr>
        <p:sp>
          <p:nvSpPr>
            <p:cNvPr id="380" name="Google Shape;380;p51"/>
            <p:cNvSpPr/>
            <p:nvPr/>
          </p:nvSpPr>
          <p:spPr>
            <a:xfrm>
              <a:off x="571500" y="2190750"/>
              <a:ext cx="3905400" cy="2190900"/>
            </a:xfrm>
            <a:prstGeom prst="roundRect">
              <a:avLst>
                <a:gd name="adj" fmla="val 3478"/>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81" name="Google Shape;381;p51"/>
            <p:cNvSpPr/>
            <p:nvPr/>
          </p:nvSpPr>
          <p:spPr>
            <a:xfrm>
              <a:off x="571500" y="2190750"/>
              <a:ext cx="57300" cy="2190900"/>
            </a:xfrm>
            <a:prstGeom prst="roundRect">
              <a:avLst>
                <a:gd name="adj" fmla="val 50000"/>
              </a:avLst>
            </a:prstGeom>
            <a:solidFill>
              <a:srgbClr val="CF202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82" name="Google Shape;382;p51"/>
            <p:cNvSpPr txBox="1"/>
            <p:nvPr/>
          </p:nvSpPr>
          <p:spPr>
            <a:xfrm>
              <a:off x="819150" y="2333625"/>
              <a:ext cx="3467100" cy="1905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b="0" u="sng">
                  <a:solidFill>
                    <a:schemeClr val="hlink"/>
                  </a:solidFill>
                  <a:latin typeface="Overpass ExtraBold"/>
                  <a:ea typeface="Overpass ExtraBold"/>
                  <a:cs typeface="Overpass ExtraBold"/>
                  <a:sym typeface="Overpass ExtraBold"/>
                  <a:hlinkClick r:id="rId5"/>
                </a:rPr>
                <a:t>Briggs and Kodnani (2023)</a:t>
              </a:r>
              <a:endParaRPr sz="1600" b="0">
                <a:solidFill>
                  <a:srgbClr val="174558"/>
                </a:solidFill>
                <a:latin typeface="Overpass ExtraBold"/>
                <a:ea typeface="Overpass ExtraBold"/>
                <a:cs typeface="Overpass ExtraBold"/>
                <a:sym typeface="Overpass ExtraBold"/>
              </a:endParaRPr>
            </a:p>
            <a:p>
              <a:pPr marL="457200" lvl="0" indent="-298450" algn="l" rtl="0">
                <a:spcBef>
                  <a:spcPts val="600"/>
                </a:spcBef>
                <a:spcAft>
                  <a:spcPts val="0"/>
                </a:spcAft>
                <a:buSzPts val="1100"/>
                <a:buChar char="●"/>
              </a:pPr>
              <a:r>
                <a:rPr lang="en" sz="1100">
                  <a:solidFill>
                    <a:srgbClr val="1E293B"/>
                  </a:solidFill>
                  <a:latin typeface="Overpass"/>
                  <a:ea typeface="Overpass"/>
                  <a:cs typeface="Overpass"/>
                  <a:sym typeface="Overpass"/>
                </a:rPr>
                <a:t>Global GDP is projected to rise by </a:t>
              </a:r>
              <a:r>
                <a:rPr lang="en" sz="1100" b="1">
                  <a:solidFill>
                    <a:schemeClr val="dk1"/>
                  </a:solidFill>
                  <a:latin typeface="Overpass"/>
                  <a:ea typeface="Overpass"/>
                  <a:cs typeface="Overpass"/>
                  <a:sym typeface="Overpass"/>
                </a:rPr>
                <a:t>7%</a:t>
              </a:r>
              <a:r>
                <a:rPr lang="en" sz="1100">
                  <a:solidFill>
                    <a:srgbClr val="1E293B"/>
                  </a:solidFill>
                  <a:latin typeface="Overpass"/>
                  <a:ea typeface="Overpass"/>
                  <a:cs typeface="Overpass"/>
                  <a:sym typeface="Overpass"/>
                </a:rPr>
                <a:t> (~$7 trillion) over 10 years.</a:t>
              </a:r>
              <a:endParaRPr sz="1000" b="1">
                <a:solidFill>
                  <a:srgbClr val="64748B"/>
                </a:solidFill>
                <a:latin typeface="Overpass"/>
                <a:ea typeface="Overpass"/>
                <a:cs typeface="Overpass"/>
                <a:sym typeface="Overpass"/>
              </a:endParaRPr>
            </a:p>
            <a:p>
              <a:pPr marL="457200" lvl="0" indent="-298450" algn="l" rtl="0">
                <a:spcBef>
                  <a:spcPts val="0"/>
                </a:spcBef>
                <a:spcAft>
                  <a:spcPts val="0"/>
                </a:spcAft>
                <a:buClr>
                  <a:srgbClr val="1E293B"/>
                </a:buClr>
                <a:buSzPts val="1100"/>
                <a:buChar char="●"/>
              </a:pPr>
              <a:r>
                <a:rPr lang="en" sz="1100" b="1">
                  <a:solidFill>
                    <a:srgbClr val="1E293B"/>
                  </a:solidFill>
                  <a:latin typeface="Overpass"/>
                  <a:ea typeface="Overpass"/>
                  <a:cs typeface="Overpass"/>
                  <a:sym typeface="Overpass"/>
                </a:rPr>
                <a:t>300 million jobs</a:t>
              </a:r>
              <a:r>
                <a:rPr lang="en" sz="1100">
                  <a:solidFill>
                    <a:srgbClr val="1E293B"/>
                  </a:solidFill>
                  <a:latin typeface="Overpass"/>
                  <a:ea typeface="Overpass"/>
                  <a:cs typeface="Overpass"/>
                  <a:sym typeface="Overpass"/>
                </a:rPr>
                <a:t> potentially exposed to automation. Historically, job creation has outweighed destruction.</a:t>
              </a:r>
              <a:endParaRPr sz="1100">
                <a:solidFill>
                  <a:srgbClr val="1E293B"/>
                </a:solidFill>
                <a:latin typeface="Overpass"/>
                <a:ea typeface="Overpass"/>
                <a:cs typeface="Overpass"/>
                <a:sym typeface="Overpass"/>
              </a:endParaRPr>
            </a:p>
          </p:txBody>
        </p:sp>
      </p:grpSp>
      <p:grpSp>
        <p:nvGrpSpPr>
          <p:cNvPr id="383" name="Google Shape;383;p51"/>
          <p:cNvGrpSpPr/>
          <p:nvPr/>
        </p:nvGrpSpPr>
        <p:grpSpPr>
          <a:xfrm>
            <a:off x="4667250" y="2190750"/>
            <a:ext cx="3905400" cy="2190900"/>
            <a:chOff x="4667250" y="2190750"/>
            <a:chExt cx="3905400" cy="2190900"/>
          </a:xfrm>
        </p:grpSpPr>
        <p:sp>
          <p:nvSpPr>
            <p:cNvPr id="384" name="Google Shape;384;p51"/>
            <p:cNvSpPr/>
            <p:nvPr/>
          </p:nvSpPr>
          <p:spPr>
            <a:xfrm>
              <a:off x="4667250" y="2190750"/>
              <a:ext cx="3905400" cy="2190900"/>
            </a:xfrm>
            <a:prstGeom prst="roundRect">
              <a:avLst>
                <a:gd name="adj" fmla="val 3478"/>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85" name="Google Shape;385;p51"/>
            <p:cNvSpPr/>
            <p:nvPr/>
          </p:nvSpPr>
          <p:spPr>
            <a:xfrm>
              <a:off x="4667250" y="2190750"/>
              <a:ext cx="57300" cy="2190900"/>
            </a:xfrm>
            <a:prstGeom prst="roundRect">
              <a:avLst>
                <a:gd name="adj" fmla="val 50000"/>
              </a:avLst>
            </a:prstGeom>
            <a:solidFill>
              <a:srgbClr val="174558"/>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86" name="Google Shape;386;p51"/>
            <p:cNvSpPr txBox="1"/>
            <p:nvPr/>
          </p:nvSpPr>
          <p:spPr>
            <a:xfrm>
              <a:off x="4914900" y="2333625"/>
              <a:ext cx="3467100" cy="1905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b="0" u="sng">
                  <a:solidFill>
                    <a:schemeClr val="hlink"/>
                  </a:solidFill>
                  <a:latin typeface="Overpass ExtraBold"/>
                  <a:ea typeface="Overpass ExtraBold"/>
                  <a:cs typeface="Overpass ExtraBold"/>
                  <a:sym typeface="Overpass ExtraBold"/>
                  <a:hlinkClick r:id="rId6"/>
                </a:rPr>
                <a:t>Erdem and Birur (2025)</a:t>
              </a:r>
              <a:endParaRPr sz="1600" b="0">
                <a:solidFill>
                  <a:srgbClr val="174558"/>
                </a:solidFill>
                <a:latin typeface="Overpass ExtraBold"/>
                <a:ea typeface="Overpass ExtraBold"/>
                <a:cs typeface="Overpass ExtraBold"/>
                <a:sym typeface="Overpass ExtraBold"/>
              </a:endParaRPr>
            </a:p>
            <a:p>
              <a:pPr marL="0" lvl="0" indent="0" algn="l" rtl="0">
                <a:spcBef>
                  <a:spcPts val="600"/>
                </a:spcBef>
                <a:spcAft>
                  <a:spcPts val="0"/>
                </a:spcAft>
                <a:buNone/>
              </a:pPr>
              <a:r>
                <a:rPr lang="en" sz="1100" b="1">
                  <a:solidFill>
                    <a:srgbClr val="1E293B"/>
                  </a:solidFill>
                  <a:latin typeface="Overpass"/>
                  <a:ea typeface="Overpass"/>
                  <a:cs typeface="Overpass"/>
                  <a:sym typeface="Overpass"/>
                </a:rPr>
                <a:t>Rapid Adoption Scenario:</a:t>
              </a:r>
              <a:endParaRPr sz="1100" b="1">
                <a:solidFill>
                  <a:srgbClr val="1E293B"/>
                </a:solidFill>
                <a:latin typeface="Overpass"/>
                <a:ea typeface="Overpass"/>
                <a:cs typeface="Overpass"/>
                <a:sym typeface="Overpass"/>
              </a:endParaRPr>
            </a:p>
            <a:p>
              <a:pPr marL="457200" lvl="0" indent="-298450" algn="l" rtl="0">
                <a:spcBef>
                  <a:spcPts val="300"/>
                </a:spcBef>
                <a:spcAft>
                  <a:spcPts val="0"/>
                </a:spcAft>
                <a:buClr>
                  <a:srgbClr val="1E293B"/>
                </a:buClr>
                <a:buSzPts val="1100"/>
                <a:buFont typeface="Overpass"/>
                <a:buChar char="●"/>
              </a:pPr>
              <a:r>
                <a:rPr lang="en" sz="1100" b="1">
                  <a:solidFill>
                    <a:srgbClr val="1E293B"/>
                  </a:solidFill>
                  <a:latin typeface="Overpass"/>
                  <a:ea typeface="Overpass"/>
                  <a:cs typeface="Overpass"/>
                  <a:sym typeface="Overpass"/>
                </a:rPr>
                <a:t>+$2.48 trillion</a:t>
              </a:r>
              <a:r>
                <a:rPr lang="en" sz="1100">
                  <a:solidFill>
                    <a:srgbClr val="1E293B"/>
                  </a:solidFill>
                  <a:latin typeface="Overpass"/>
                  <a:ea typeface="Overpass"/>
                  <a:cs typeface="Overpass"/>
                  <a:sym typeface="Overpass"/>
                </a:rPr>
                <a:t> to US GDP by 2030.</a:t>
              </a:r>
              <a:endParaRPr sz="1100">
                <a:solidFill>
                  <a:srgbClr val="1E293B"/>
                </a:solidFill>
                <a:latin typeface="Overpass"/>
                <a:ea typeface="Overpass"/>
                <a:cs typeface="Overpass"/>
                <a:sym typeface="Overpass"/>
              </a:endParaRPr>
            </a:p>
            <a:p>
              <a:pPr marL="457200" lvl="0" indent="-298450" algn="l" rtl="0">
                <a:spcBef>
                  <a:spcPts val="450"/>
                </a:spcBef>
                <a:spcAft>
                  <a:spcPts val="0"/>
                </a:spcAft>
                <a:buClr>
                  <a:srgbClr val="1E293B"/>
                </a:buClr>
                <a:buSzPts val="1100"/>
                <a:buFont typeface="Overpass"/>
                <a:buChar char="●"/>
              </a:pPr>
              <a:r>
                <a:rPr lang="en" sz="1100" b="1">
                  <a:solidFill>
                    <a:srgbClr val="1E293B"/>
                  </a:solidFill>
                  <a:latin typeface="Overpass"/>
                  <a:ea typeface="Overpass"/>
                  <a:cs typeface="Overpass"/>
                  <a:sym typeface="Overpass"/>
                </a:rPr>
                <a:t>+$3.37 trillion</a:t>
              </a:r>
              <a:r>
                <a:rPr lang="en" sz="1100">
                  <a:solidFill>
                    <a:srgbClr val="1E293B"/>
                  </a:solidFill>
                  <a:latin typeface="Overpass"/>
                  <a:ea typeface="Overpass"/>
                  <a:cs typeface="Overpass"/>
                  <a:sym typeface="Overpass"/>
                </a:rPr>
                <a:t> to US GDP by 2050.</a:t>
              </a:r>
              <a:endParaRPr sz="1100">
                <a:solidFill>
                  <a:srgbClr val="1E293B"/>
                </a:solidFill>
                <a:latin typeface="Overpass"/>
                <a:ea typeface="Overpass"/>
                <a:cs typeface="Overpass"/>
                <a:sym typeface="Overpass"/>
              </a:endParaRPr>
            </a:p>
            <a:p>
              <a:pPr marL="457200" lvl="0" indent="-298450" algn="l" rtl="0">
                <a:spcBef>
                  <a:spcPts val="450"/>
                </a:spcBef>
                <a:spcAft>
                  <a:spcPts val="0"/>
                </a:spcAft>
                <a:buClr>
                  <a:srgbClr val="1E293B"/>
                </a:buClr>
                <a:buSzPts val="1100"/>
                <a:buFont typeface="Overpass"/>
                <a:buChar char="●"/>
              </a:pPr>
              <a:r>
                <a:rPr lang="en" sz="1100" b="1">
                  <a:solidFill>
                    <a:srgbClr val="1E293B"/>
                  </a:solidFill>
                  <a:latin typeface="Overpass"/>
                  <a:ea typeface="Overpass"/>
                  <a:cs typeface="Overpass"/>
                  <a:sym typeface="Overpass"/>
                </a:rPr>
                <a:t>+8.06 million jobs</a:t>
              </a:r>
              <a:r>
                <a:rPr lang="en" sz="1100">
                  <a:solidFill>
                    <a:srgbClr val="1E293B"/>
                  </a:solidFill>
                  <a:latin typeface="Overpass"/>
                  <a:ea typeface="Overpass"/>
                  <a:cs typeface="Overpass"/>
                  <a:sym typeface="Overpass"/>
                </a:rPr>
                <a:t> by 2050.</a:t>
              </a:r>
              <a:endParaRPr sz="1100">
                <a:solidFill>
                  <a:srgbClr val="1E293B"/>
                </a:solidFill>
                <a:latin typeface="Overpass"/>
                <a:ea typeface="Overpass"/>
                <a:cs typeface="Overpass"/>
                <a:sym typeface="Overpass"/>
              </a:endParaRPr>
            </a:p>
          </p:txBody>
        </p:sp>
      </p:grpSp>
      <p:sp>
        <p:nvSpPr>
          <p:cNvPr id="387" name="Google Shape;387;p51"/>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52"/>
          <p:cNvPicPr preferRelativeResize="0">
            <a:picLocks noGrp="1"/>
          </p:cNvPicPr>
          <p:nvPr>
            <p:ph type="body" idx="1"/>
          </p:nvPr>
        </p:nvPicPr>
        <p:blipFill rotWithShape="1">
          <a:blip r:embed="rId3">
            <a:alphaModFix/>
          </a:blip>
          <a:srcRect t="47347" b="28366"/>
          <a:stretch/>
        </p:blipFill>
        <p:spPr>
          <a:xfrm>
            <a:off x="0" y="0"/>
            <a:ext cx="9144000" cy="1480500"/>
          </a:xfrm>
          <a:prstGeom prst="rect">
            <a:avLst/>
          </a:prstGeom>
          <a:noFill/>
          <a:ln>
            <a:noFill/>
          </a:ln>
        </p:spPr>
      </p:pic>
      <p:sp>
        <p:nvSpPr>
          <p:cNvPr id="393" name="Google Shape;393;p52"/>
          <p:cNvSpPr/>
          <p:nvPr/>
        </p:nvSpPr>
        <p:spPr>
          <a:xfrm>
            <a:off x="-1" y="-18121"/>
            <a:ext cx="9144000" cy="1498500"/>
          </a:xfrm>
          <a:prstGeom prst="rect">
            <a:avLst/>
          </a:prstGeom>
          <a:solidFill>
            <a:srgbClr val="174558">
              <a:alpha val="8353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94" name="Google Shape;394;p52"/>
          <p:cNvSpPr txBox="1"/>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3300"/>
              <a:buFont typeface="Avenir"/>
              <a:buNone/>
            </a:pPr>
            <a:r>
              <a:rPr lang="en" sz="3000">
                <a:solidFill>
                  <a:schemeClr val="lt1"/>
                </a:solidFill>
                <a:latin typeface="Overpass Black"/>
                <a:ea typeface="Overpass Black"/>
                <a:cs typeface="Overpass Black"/>
                <a:sym typeface="Overpass Black"/>
              </a:rPr>
              <a:t>In sum…</a:t>
            </a:r>
            <a:endParaRPr sz="3000" b="0" i="0" u="none" strike="noStrike" cap="none">
              <a:solidFill>
                <a:schemeClr val="lt1"/>
              </a:solidFill>
              <a:latin typeface="Overpass Black"/>
              <a:ea typeface="Overpass Black"/>
              <a:cs typeface="Overpass Black"/>
              <a:sym typeface="Overpass Black"/>
            </a:endParaRPr>
          </a:p>
        </p:txBody>
      </p:sp>
      <p:sp>
        <p:nvSpPr>
          <p:cNvPr id="395" name="Google Shape;395;p52"/>
          <p:cNvSpPr txBox="1"/>
          <p:nvPr/>
        </p:nvSpPr>
        <p:spPr>
          <a:xfrm>
            <a:off x="207300" y="1576150"/>
            <a:ext cx="8675400" cy="3027600"/>
          </a:xfrm>
          <a:prstGeom prst="rect">
            <a:avLst/>
          </a:prstGeom>
          <a:noFill/>
          <a:ln>
            <a:noFill/>
          </a:ln>
        </p:spPr>
        <p:txBody>
          <a:bodyPr spcFirstLastPara="1" wrap="square" lIns="68575" tIns="34275" rIns="68575" bIns="34275" anchor="t" anchorCtr="0">
            <a:noAutofit/>
          </a:bodyPr>
          <a:lstStyle/>
          <a:p>
            <a:pPr marL="457200" marR="0" lvl="0" indent="-330200" algn="l" rtl="0">
              <a:lnSpc>
                <a:spcPct val="100000"/>
              </a:lnSpc>
              <a:spcBef>
                <a:spcPts val="0"/>
              </a:spcBef>
              <a:spcAft>
                <a:spcPts val="0"/>
              </a:spcAft>
              <a:buClr>
                <a:schemeClr val="dk1"/>
              </a:buClr>
              <a:buSzPts val="1600"/>
              <a:buFont typeface="Overpass"/>
              <a:buChar char="●"/>
            </a:pPr>
            <a:r>
              <a:rPr lang="en">
                <a:solidFill>
                  <a:schemeClr val="dk1"/>
                </a:solidFill>
                <a:latin typeface="Overpass"/>
                <a:ea typeface="Overpass"/>
                <a:cs typeface="Overpass"/>
                <a:sym typeface="Overpass"/>
              </a:rPr>
              <a:t>Current projections of the macroeconomic effects of AI vary according to assumptions about model capabilities and rate of diffusion.</a:t>
            </a:r>
            <a:endParaRPr>
              <a:solidFill>
                <a:schemeClr val="dk1"/>
              </a:solidFill>
              <a:latin typeface="Overpass"/>
              <a:ea typeface="Overpass"/>
              <a:cs typeface="Overpass"/>
              <a:sym typeface="Overpass"/>
            </a:endParaRPr>
          </a:p>
          <a:p>
            <a:pPr marL="914400" marR="0" lvl="0" indent="0" algn="l" rtl="0">
              <a:lnSpc>
                <a:spcPct val="100000"/>
              </a:lnSpc>
              <a:spcBef>
                <a:spcPts val="0"/>
              </a:spcBef>
              <a:spcAft>
                <a:spcPts val="0"/>
              </a:spcAft>
              <a:buNone/>
            </a:pPr>
            <a:endParaRPr>
              <a:solidFill>
                <a:schemeClr val="dk1"/>
              </a:solidFill>
              <a:latin typeface="Overpass"/>
              <a:ea typeface="Overpass"/>
              <a:cs typeface="Overpass"/>
              <a:sym typeface="Overpass"/>
            </a:endParaRPr>
          </a:p>
          <a:p>
            <a:pPr marL="457200" marR="0" lvl="0" indent="-317500" algn="l" rtl="0">
              <a:lnSpc>
                <a:spcPct val="100000"/>
              </a:lnSpc>
              <a:spcBef>
                <a:spcPts val="0"/>
              </a:spcBef>
              <a:spcAft>
                <a:spcPts val="0"/>
              </a:spcAft>
              <a:buClr>
                <a:schemeClr val="dk1"/>
              </a:buClr>
              <a:buSzPts val="1400"/>
              <a:buFont typeface="Overpass"/>
              <a:buChar char="●"/>
            </a:pPr>
            <a:r>
              <a:rPr lang="en">
                <a:solidFill>
                  <a:schemeClr val="dk1"/>
                </a:solidFill>
                <a:latin typeface="Overpass"/>
                <a:ea typeface="Overpass"/>
                <a:cs typeface="Overpass"/>
                <a:sym typeface="Overpass"/>
              </a:rPr>
              <a:t>Most likely, AI will boost TFP and GDP by around </a:t>
            </a:r>
            <a:r>
              <a:rPr lang="en" b="1">
                <a:solidFill>
                  <a:schemeClr val="dk1"/>
                </a:solidFill>
                <a:latin typeface="Overpass"/>
                <a:ea typeface="Overpass"/>
                <a:cs typeface="Overpass"/>
                <a:sym typeface="Overpass"/>
              </a:rPr>
              <a:t>1-2%</a:t>
            </a:r>
            <a:r>
              <a:rPr lang="en">
                <a:solidFill>
                  <a:schemeClr val="dk1"/>
                </a:solidFill>
                <a:latin typeface="Overpass"/>
                <a:ea typeface="Overpass"/>
                <a:cs typeface="Overpass"/>
                <a:sym typeface="Overpass"/>
              </a:rPr>
              <a:t> over the 10 year horizon.</a:t>
            </a:r>
            <a:endParaRPr>
              <a:solidFill>
                <a:schemeClr val="dk1"/>
              </a:solidFill>
              <a:latin typeface="Overpass"/>
              <a:ea typeface="Overpass"/>
              <a:cs typeface="Overpass"/>
              <a:sym typeface="Overpass"/>
            </a:endParaRPr>
          </a:p>
          <a:p>
            <a:pPr marL="457200" marR="0" lvl="0" indent="0" algn="l" rtl="0">
              <a:lnSpc>
                <a:spcPct val="100000"/>
              </a:lnSpc>
              <a:spcBef>
                <a:spcPts val="0"/>
              </a:spcBef>
              <a:spcAft>
                <a:spcPts val="0"/>
              </a:spcAft>
              <a:buNone/>
            </a:pPr>
            <a:endParaRPr>
              <a:solidFill>
                <a:schemeClr val="dk1"/>
              </a:solidFill>
              <a:latin typeface="Overpass"/>
              <a:ea typeface="Overpass"/>
              <a:cs typeface="Overpass"/>
              <a:sym typeface="Overpass"/>
            </a:endParaRPr>
          </a:p>
          <a:p>
            <a:pPr marL="457200" marR="0" lvl="0" indent="-317500" algn="l" rtl="0">
              <a:lnSpc>
                <a:spcPct val="100000"/>
              </a:lnSpc>
              <a:spcBef>
                <a:spcPts val="0"/>
              </a:spcBef>
              <a:spcAft>
                <a:spcPts val="0"/>
              </a:spcAft>
              <a:buClr>
                <a:schemeClr val="dk1"/>
              </a:buClr>
              <a:buSzPts val="1400"/>
              <a:buFont typeface="Overpass"/>
              <a:buChar char="●"/>
            </a:pPr>
            <a:r>
              <a:rPr lang="en">
                <a:solidFill>
                  <a:schemeClr val="dk1"/>
                </a:solidFill>
                <a:latin typeface="Overpass"/>
                <a:ea typeface="Overpass"/>
                <a:cs typeface="Overpass"/>
                <a:sym typeface="Overpass"/>
              </a:rPr>
              <a:t>Factors impacting when and the magnitude of AI’s macro-impact:</a:t>
            </a:r>
            <a:endParaRPr>
              <a:solidFill>
                <a:schemeClr val="dk1"/>
              </a:solidFill>
              <a:latin typeface="Overpass"/>
              <a:ea typeface="Overpass"/>
              <a:cs typeface="Overpass"/>
              <a:sym typeface="Overpass"/>
            </a:endParaRPr>
          </a:p>
          <a:p>
            <a:pPr marL="914400" marR="0" lvl="1" indent="-317500" algn="l" rtl="0">
              <a:lnSpc>
                <a:spcPct val="100000"/>
              </a:lnSpc>
              <a:spcBef>
                <a:spcPts val="0"/>
              </a:spcBef>
              <a:spcAft>
                <a:spcPts val="0"/>
              </a:spcAft>
              <a:buClr>
                <a:schemeClr val="dk1"/>
              </a:buClr>
              <a:buSzPts val="1400"/>
              <a:buFont typeface="Overpass"/>
              <a:buChar char="○"/>
            </a:pPr>
            <a:r>
              <a:rPr lang="en">
                <a:solidFill>
                  <a:schemeClr val="dk1"/>
                </a:solidFill>
                <a:latin typeface="Overpass"/>
                <a:ea typeface="Overpass"/>
                <a:cs typeface="Overpass"/>
                <a:sym typeface="Overpass"/>
              </a:rPr>
              <a:t>Complementary investments</a:t>
            </a:r>
            <a:endParaRPr>
              <a:solidFill>
                <a:schemeClr val="dk1"/>
              </a:solidFill>
              <a:latin typeface="Overpass"/>
              <a:ea typeface="Overpass"/>
              <a:cs typeface="Overpass"/>
              <a:sym typeface="Overpass"/>
            </a:endParaRPr>
          </a:p>
          <a:p>
            <a:pPr marL="914400" marR="0" lvl="1" indent="-317500" algn="l" rtl="0">
              <a:lnSpc>
                <a:spcPct val="100000"/>
              </a:lnSpc>
              <a:spcBef>
                <a:spcPts val="0"/>
              </a:spcBef>
              <a:spcAft>
                <a:spcPts val="0"/>
              </a:spcAft>
              <a:buClr>
                <a:schemeClr val="dk1"/>
              </a:buClr>
              <a:buSzPts val="1400"/>
              <a:buFont typeface="Overpass"/>
              <a:buChar char="○"/>
            </a:pPr>
            <a:r>
              <a:rPr lang="en">
                <a:solidFill>
                  <a:schemeClr val="dk1"/>
                </a:solidFill>
                <a:latin typeface="Overpass"/>
                <a:ea typeface="Overpass"/>
                <a:cs typeface="Overpass"/>
                <a:sym typeface="Overpass"/>
              </a:rPr>
              <a:t>Policy Uncertainty</a:t>
            </a:r>
            <a:endParaRPr>
              <a:solidFill>
                <a:schemeClr val="dk1"/>
              </a:solidFill>
              <a:latin typeface="Overpass"/>
              <a:ea typeface="Overpass"/>
              <a:cs typeface="Overpass"/>
              <a:sym typeface="Overpass"/>
            </a:endParaRPr>
          </a:p>
          <a:p>
            <a:pPr marL="457200" marR="0" lvl="0" indent="0" algn="l" rtl="0">
              <a:lnSpc>
                <a:spcPct val="100000"/>
              </a:lnSpc>
              <a:spcBef>
                <a:spcPts val="0"/>
              </a:spcBef>
              <a:spcAft>
                <a:spcPts val="0"/>
              </a:spcAft>
              <a:buNone/>
            </a:pPr>
            <a:endParaRPr>
              <a:solidFill>
                <a:schemeClr val="dk1"/>
              </a:solidFill>
              <a:latin typeface="Overpass"/>
              <a:ea typeface="Overpass"/>
              <a:cs typeface="Overpass"/>
              <a:sym typeface="Overpass"/>
            </a:endParaRPr>
          </a:p>
          <a:p>
            <a:pPr marL="457200" marR="0" lvl="0" indent="-317500" algn="l" rtl="0">
              <a:lnSpc>
                <a:spcPct val="100000"/>
              </a:lnSpc>
              <a:spcBef>
                <a:spcPts val="0"/>
              </a:spcBef>
              <a:spcAft>
                <a:spcPts val="0"/>
              </a:spcAft>
              <a:buClr>
                <a:schemeClr val="dk1"/>
              </a:buClr>
              <a:buSzPts val="1400"/>
              <a:buFont typeface="Overpass"/>
              <a:buChar char="●"/>
            </a:pPr>
            <a:r>
              <a:rPr lang="en">
                <a:solidFill>
                  <a:schemeClr val="dk1"/>
                </a:solidFill>
                <a:latin typeface="Overpass"/>
                <a:ea typeface="Overpass"/>
                <a:cs typeface="Overpass"/>
                <a:sym typeface="Overpass"/>
              </a:rPr>
              <a:t>Will return to the second point later.</a:t>
            </a:r>
            <a:endParaRPr>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b="0" i="0" u="none" strike="noStrike" cap="none">
              <a:solidFill>
                <a:schemeClr val="dk1"/>
              </a:solidFill>
              <a:latin typeface="Overpass"/>
              <a:ea typeface="Overpass"/>
              <a:cs typeface="Overpass"/>
              <a:sym typeface="Overpass"/>
            </a:endParaRPr>
          </a:p>
          <a:p>
            <a:pPr marL="342900" marR="0" lvl="0" indent="0" algn="l" rtl="0">
              <a:lnSpc>
                <a:spcPct val="115000"/>
              </a:lnSpc>
              <a:spcBef>
                <a:spcPts val="500"/>
              </a:spcBef>
              <a:spcAft>
                <a:spcPts val="0"/>
              </a:spcAft>
              <a:buClr>
                <a:srgbClr val="000000"/>
              </a:buClr>
              <a:buSzPts val="1500"/>
              <a:buFont typeface="Arial"/>
              <a:buNone/>
            </a:pPr>
            <a:endParaRPr b="0" i="0" u="none" strike="noStrike" cap="none">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b="0" i="0" u="none" strike="noStrike" cap="none">
              <a:solidFill>
                <a:srgbClr val="000000"/>
              </a:solidFill>
              <a:latin typeface="Overpass"/>
              <a:ea typeface="Overpass"/>
              <a:cs typeface="Overpass"/>
              <a:sym typeface="Overpass"/>
            </a:endParaRPr>
          </a:p>
        </p:txBody>
      </p:sp>
      <p:sp>
        <p:nvSpPr>
          <p:cNvPr id="396" name="Google Shape;396;p52"/>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
        <p:cNvGrpSpPr/>
        <p:nvPr/>
      </p:nvGrpSpPr>
      <p:grpSpPr>
        <a:xfrm>
          <a:off x="0" y="0"/>
          <a:ext cx="0" cy="0"/>
          <a:chOff x="0" y="0"/>
          <a:chExt cx="0" cy="0"/>
        </a:xfrm>
      </p:grpSpPr>
      <p:grpSp>
        <p:nvGrpSpPr>
          <p:cNvPr id="401" name="Google Shape;401;p53"/>
          <p:cNvGrpSpPr/>
          <p:nvPr/>
        </p:nvGrpSpPr>
        <p:grpSpPr>
          <a:xfrm>
            <a:off x="0" y="0"/>
            <a:ext cx="9144000" cy="5143500"/>
            <a:chOff x="0" y="0"/>
            <a:chExt cx="9144000" cy="5143500"/>
          </a:xfrm>
        </p:grpSpPr>
        <p:sp>
          <p:nvSpPr>
            <p:cNvPr id="402" name="Google Shape;402;p53"/>
            <p:cNvSpPr/>
            <p:nvPr/>
          </p:nvSpPr>
          <p:spPr>
            <a:xfrm>
              <a:off x="0" y="0"/>
              <a:ext cx="9144000" cy="76200"/>
            </a:xfrm>
            <a:prstGeom prst="rect">
              <a:avLst/>
            </a:prstGeom>
            <a:solidFill>
              <a:srgbClr val="CF202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03" name="Google Shape;403;p53"/>
            <p:cNvSpPr/>
            <p:nvPr/>
          </p:nvSpPr>
          <p:spPr>
            <a:xfrm>
              <a:off x="0" y="5067300"/>
              <a:ext cx="9144000" cy="76200"/>
            </a:xfrm>
            <a:prstGeom prst="rect">
              <a:avLst/>
            </a:prstGeom>
            <a:solidFill>
              <a:srgbClr val="1C1C1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404" name="Google Shape;404;p53"/>
          <p:cNvGrpSpPr/>
          <p:nvPr/>
        </p:nvGrpSpPr>
        <p:grpSpPr>
          <a:xfrm>
            <a:off x="381000" y="361950"/>
            <a:ext cx="1581300" cy="285900"/>
            <a:chOff x="381000" y="361950"/>
            <a:chExt cx="1581300" cy="285900"/>
          </a:xfrm>
        </p:grpSpPr>
        <p:pic>
          <p:nvPicPr>
            <p:cNvPr id="405" name="Google Shape;405;p53"/>
            <p:cNvPicPr preferRelativeResize="0"/>
            <p:nvPr/>
          </p:nvPicPr>
          <p:blipFill rotWithShape="1">
            <a:blip r:embed="rId4">
              <a:alphaModFix/>
            </a:blip>
            <a:srcRect/>
            <a:stretch/>
          </p:blipFill>
          <p:spPr>
            <a:xfrm>
              <a:off x="381000" y="381000"/>
              <a:ext cx="114300" cy="228600"/>
            </a:xfrm>
            <a:prstGeom prst="rect">
              <a:avLst/>
            </a:prstGeom>
            <a:noFill/>
            <a:ln>
              <a:noFill/>
            </a:ln>
          </p:spPr>
        </p:pic>
        <p:sp>
          <p:nvSpPr>
            <p:cNvPr id="406" name="Google Shape;406;p53"/>
            <p:cNvSpPr txBox="1"/>
            <p:nvPr/>
          </p:nvSpPr>
          <p:spPr>
            <a:xfrm>
              <a:off x="533400" y="361950"/>
              <a:ext cx="1428900" cy="285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a:solidFill>
                    <a:srgbClr val="1C1C1C"/>
                  </a:solidFill>
                  <a:latin typeface="Overpass ExtraBold"/>
                  <a:ea typeface="Overpass ExtraBold"/>
                  <a:cs typeface="Overpass ExtraBold"/>
                  <a:sym typeface="Overpass ExtraBold"/>
                </a:rPr>
                <a:t>R STREET</a:t>
              </a:r>
              <a:endParaRPr sz="1400" b="0">
                <a:solidFill>
                  <a:srgbClr val="1C1C1C"/>
                </a:solidFill>
                <a:latin typeface="Overpass ExtraBold"/>
                <a:ea typeface="Overpass ExtraBold"/>
                <a:cs typeface="Overpass ExtraBold"/>
                <a:sym typeface="Overpass ExtraBold"/>
              </a:endParaRPr>
            </a:p>
          </p:txBody>
        </p:sp>
      </p:grpSp>
      <p:sp>
        <p:nvSpPr>
          <p:cNvPr id="407" name="Google Shape;407;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
        <p:nvSpPr>
          <p:cNvPr id="408" name="Google Shape;408;p53"/>
          <p:cNvSpPr txBox="1">
            <a:spLocks noGrp="1"/>
          </p:cNvSpPr>
          <p:nvPr>
            <p:ph type="title"/>
          </p:nvPr>
        </p:nvSpPr>
        <p:spPr>
          <a:xfrm>
            <a:off x="571500" y="647850"/>
            <a:ext cx="8001000" cy="762000"/>
          </a:xfrm>
          <a:prstGeom prst="rect">
            <a:avLst/>
          </a:prstGeom>
          <a:solidFill>
            <a:srgbClr val="000000">
              <a:alpha val="0"/>
            </a:srgbClr>
          </a:solidFill>
          <a:ln>
            <a:noFill/>
          </a:ln>
        </p:spPr>
        <p:txBody>
          <a:bodyPr spcFirstLastPara="1" wrap="square" lIns="0" tIns="0" rIns="0" bIns="0" anchor="ctr" anchorCtr="0">
            <a:normAutofit/>
          </a:bodyPr>
          <a:lstStyle/>
          <a:p>
            <a:pPr marL="0" lvl="0" indent="0" algn="l" rtl="0">
              <a:spcBef>
                <a:spcPts val="0"/>
              </a:spcBef>
              <a:spcAft>
                <a:spcPts val="0"/>
              </a:spcAft>
              <a:buNone/>
            </a:pPr>
            <a:r>
              <a:rPr lang="en" sz="2720">
                <a:solidFill>
                  <a:srgbClr val="1C1C1C"/>
                </a:solidFill>
                <a:latin typeface="Overpass ExtraBold"/>
                <a:ea typeface="Overpass ExtraBold"/>
                <a:cs typeface="Overpass ExtraBold"/>
                <a:sym typeface="Overpass ExtraBold"/>
              </a:rPr>
              <a:t>Are there useful analogues?</a:t>
            </a:r>
            <a:endParaRPr sz="2720" b="0">
              <a:solidFill>
                <a:srgbClr val="1C1C1C"/>
              </a:solidFill>
              <a:latin typeface="Overpass ExtraBold"/>
              <a:ea typeface="Overpass ExtraBold"/>
              <a:cs typeface="Overpass ExtraBold"/>
              <a:sym typeface="Overpass ExtraBold"/>
            </a:endParaRPr>
          </a:p>
        </p:txBody>
      </p:sp>
      <p:grpSp>
        <p:nvGrpSpPr>
          <p:cNvPr id="409" name="Google Shape;409;p53"/>
          <p:cNvGrpSpPr/>
          <p:nvPr/>
        </p:nvGrpSpPr>
        <p:grpSpPr>
          <a:xfrm>
            <a:off x="571500" y="1333500"/>
            <a:ext cx="8001000" cy="3048150"/>
            <a:chOff x="571500" y="1333500"/>
            <a:chExt cx="8001000" cy="3048150"/>
          </a:xfrm>
        </p:grpSpPr>
        <p:sp>
          <p:nvSpPr>
            <p:cNvPr id="410" name="Google Shape;410;p53"/>
            <p:cNvSpPr/>
            <p:nvPr/>
          </p:nvSpPr>
          <p:spPr>
            <a:xfrm>
              <a:off x="571500" y="1333500"/>
              <a:ext cx="8001000" cy="1143000"/>
            </a:xfrm>
            <a:prstGeom prst="roundRect">
              <a:avLst>
                <a:gd name="adj" fmla="val 6666"/>
              </a:avLst>
            </a:prstGeom>
            <a:solidFill>
              <a:srgbClr val="F8FAF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11" name="Google Shape;411;p53"/>
            <p:cNvSpPr txBox="1"/>
            <p:nvPr/>
          </p:nvSpPr>
          <p:spPr>
            <a:xfrm>
              <a:off x="762000" y="1333500"/>
              <a:ext cx="7620000" cy="1143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b="1">
                  <a:solidFill>
                    <a:srgbClr val="CF202E"/>
                  </a:solidFill>
                  <a:latin typeface="Overpass"/>
                  <a:ea typeface="Overpass"/>
                  <a:cs typeface="Overpass"/>
                  <a:sym typeface="Overpass"/>
                </a:rPr>
                <a:t>The Difficulties of Comparison</a:t>
              </a:r>
              <a:endParaRPr sz="1400" b="1">
                <a:solidFill>
                  <a:srgbClr val="CF202E"/>
                </a:solidFill>
                <a:latin typeface="Overpass"/>
                <a:ea typeface="Overpass"/>
                <a:cs typeface="Overpass"/>
                <a:sym typeface="Overpass"/>
              </a:endParaRPr>
            </a:p>
            <a:p>
              <a:pPr marL="0" lvl="0" indent="0" algn="l" rtl="0">
                <a:spcBef>
                  <a:spcPts val="600"/>
                </a:spcBef>
                <a:spcAft>
                  <a:spcPts val="0"/>
                </a:spcAft>
                <a:buNone/>
              </a:pPr>
              <a:r>
                <a:rPr lang="en" sz="1400" b="0">
                  <a:solidFill>
                    <a:srgbClr val="1E293B"/>
                  </a:solidFill>
                  <a:latin typeface="Overpass"/>
                  <a:ea typeface="Overpass"/>
                  <a:cs typeface="Overpass"/>
                  <a:sym typeface="Overpass"/>
                </a:rPr>
                <a:t>At the cutting edge, AI represents </a:t>
              </a:r>
              <a:r>
                <a:rPr lang="en" sz="1400" b="0" i="1">
                  <a:solidFill>
                    <a:srgbClr val="1E293B"/>
                  </a:solidFill>
                  <a:latin typeface="Overpass"/>
                  <a:ea typeface="Overpass"/>
                  <a:cs typeface="Overpass"/>
                  <a:sym typeface="Overpass"/>
                </a:rPr>
                <a:t>generalized intelligence</a:t>
              </a:r>
              <a:r>
                <a:rPr lang="en" sz="1400" b="0">
                  <a:solidFill>
                    <a:srgbClr val="1E293B"/>
                  </a:solidFill>
                  <a:latin typeface="Overpass"/>
                  <a:ea typeface="Overpass"/>
                  <a:cs typeface="Overpass"/>
                  <a:sym typeface="Overpass"/>
                </a:rPr>
                <a:t>. In this regard, it is historically unprecedented and the implications for economy and society are broadly uncertain.</a:t>
              </a:r>
              <a:endParaRPr sz="1400" b="0">
                <a:solidFill>
                  <a:srgbClr val="1E293B"/>
                </a:solidFill>
                <a:latin typeface="Overpass"/>
                <a:ea typeface="Overpass"/>
                <a:cs typeface="Overpass"/>
                <a:sym typeface="Overpass"/>
              </a:endParaRPr>
            </a:p>
          </p:txBody>
        </p:sp>
        <p:grpSp>
          <p:nvGrpSpPr>
            <p:cNvPr id="412" name="Google Shape;412;p53"/>
            <p:cNvGrpSpPr/>
            <p:nvPr/>
          </p:nvGrpSpPr>
          <p:grpSpPr>
            <a:xfrm>
              <a:off x="571500" y="2619375"/>
              <a:ext cx="8001000" cy="1762275"/>
              <a:chOff x="571500" y="2619375"/>
              <a:chExt cx="8001000" cy="1762275"/>
            </a:xfrm>
          </p:grpSpPr>
          <p:sp>
            <p:nvSpPr>
              <p:cNvPr id="413" name="Google Shape;413;p53"/>
              <p:cNvSpPr/>
              <p:nvPr/>
            </p:nvSpPr>
            <p:spPr>
              <a:xfrm>
                <a:off x="571500" y="2619375"/>
                <a:ext cx="8001000" cy="381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14" name="Google Shape;414;p53"/>
              <p:cNvSpPr txBox="1"/>
              <p:nvPr/>
            </p:nvSpPr>
            <p:spPr>
              <a:xfrm>
                <a:off x="571500" y="2619375"/>
                <a:ext cx="8001000" cy="38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300" b="0">
                    <a:solidFill>
                      <a:srgbClr val="174558"/>
                    </a:solidFill>
                    <a:latin typeface="Overpass ExtraBold"/>
                    <a:ea typeface="Overpass ExtraBold"/>
                    <a:cs typeface="Overpass ExtraBold"/>
                    <a:sym typeface="Overpass ExtraBold"/>
                  </a:rPr>
                  <a:t>Historical </a:t>
                </a:r>
                <a:r>
                  <a:rPr lang="en" sz="1300">
                    <a:solidFill>
                      <a:srgbClr val="174558"/>
                    </a:solidFill>
                    <a:latin typeface="Overpass ExtraBold"/>
                    <a:ea typeface="Overpass ExtraBold"/>
                    <a:cs typeface="Overpass ExtraBold"/>
                    <a:sym typeface="Overpass ExtraBold"/>
                  </a:rPr>
                  <a:t>Analogues</a:t>
                </a:r>
                <a:endParaRPr sz="1300" b="0">
                  <a:solidFill>
                    <a:srgbClr val="174558"/>
                  </a:solidFill>
                  <a:latin typeface="Overpass ExtraBold"/>
                  <a:ea typeface="Overpass ExtraBold"/>
                  <a:cs typeface="Overpass ExtraBold"/>
                  <a:sym typeface="Overpass ExtraBold"/>
                </a:endParaRPr>
              </a:p>
            </p:txBody>
          </p:sp>
          <p:cxnSp>
            <p:nvCxnSpPr>
              <p:cNvPr id="415" name="Google Shape;415;p53"/>
              <p:cNvCxnSpPr/>
              <p:nvPr/>
            </p:nvCxnSpPr>
            <p:spPr>
              <a:xfrm>
                <a:off x="571500" y="2952750"/>
                <a:ext cx="8001000" cy="0"/>
              </a:xfrm>
              <a:prstGeom prst="straightConnector1">
                <a:avLst/>
              </a:prstGeom>
              <a:solidFill>
                <a:srgbClr val="FFFFFF"/>
              </a:solidFill>
              <a:ln w="9525" cap="flat" cmpd="sng">
                <a:solidFill>
                  <a:srgbClr val="E2E8F0"/>
                </a:solidFill>
                <a:prstDash val="solid"/>
                <a:round/>
                <a:headEnd type="none" w="sm" len="sm"/>
                <a:tailEnd type="none" w="sm" len="sm"/>
              </a:ln>
            </p:spPr>
          </p:cxnSp>
          <p:grpSp>
            <p:nvGrpSpPr>
              <p:cNvPr id="416" name="Google Shape;416;p53"/>
              <p:cNvGrpSpPr/>
              <p:nvPr/>
            </p:nvGrpSpPr>
            <p:grpSpPr>
              <a:xfrm>
                <a:off x="571500" y="3095625"/>
                <a:ext cx="2476500" cy="1238400"/>
                <a:chOff x="571500" y="3095625"/>
                <a:chExt cx="2476500" cy="1238400"/>
              </a:xfrm>
            </p:grpSpPr>
            <p:sp>
              <p:nvSpPr>
                <p:cNvPr id="417" name="Google Shape;417;p53"/>
                <p:cNvSpPr/>
                <p:nvPr/>
              </p:nvSpPr>
              <p:spPr>
                <a:xfrm>
                  <a:off x="571500" y="3095625"/>
                  <a:ext cx="2476500" cy="1238400"/>
                </a:xfrm>
                <a:prstGeom prst="roundRect">
                  <a:avLst>
                    <a:gd name="adj" fmla="val 6153"/>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18" name="Google Shape;418;p53"/>
                <p:cNvSpPr txBox="1"/>
                <p:nvPr/>
              </p:nvSpPr>
              <p:spPr>
                <a:xfrm>
                  <a:off x="714375" y="3095625"/>
                  <a:ext cx="2190900" cy="123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200" b="0">
                      <a:solidFill>
                        <a:srgbClr val="CF202E"/>
                      </a:solidFill>
                      <a:latin typeface="Overpass ExtraBold"/>
                      <a:ea typeface="Overpass ExtraBold"/>
                      <a:cs typeface="Overpass ExtraBold"/>
                      <a:sym typeface="Overpass ExtraBold"/>
                    </a:rPr>
                    <a:t>Agriculture</a:t>
                  </a:r>
                  <a:endParaRPr sz="1200" b="0">
                    <a:solidFill>
                      <a:srgbClr val="CF202E"/>
                    </a:solidFill>
                    <a:latin typeface="Overpass ExtraBold"/>
                    <a:ea typeface="Overpass ExtraBold"/>
                    <a:cs typeface="Overpass ExtraBold"/>
                    <a:sym typeface="Overpass ExtraBold"/>
                  </a:endParaRPr>
                </a:p>
                <a:p>
                  <a:pPr marL="0" lvl="0" indent="0" algn="l" rtl="0">
                    <a:spcBef>
                      <a:spcPts val="450"/>
                    </a:spcBef>
                    <a:spcAft>
                      <a:spcPts val="0"/>
                    </a:spcAft>
                    <a:buNone/>
                  </a:pPr>
                  <a:r>
                    <a:rPr lang="en" sz="1100">
                      <a:solidFill>
                        <a:srgbClr val="475569"/>
                      </a:solidFill>
                      <a:latin typeface="Overpass"/>
                      <a:ea typeface="Overpass"/>
                      <a:cs typeface="Overpass"/>
                      <a:sym typeface="Overpass"/>
                    </a:rPr>
                    <a:t>The mechanization of agriculture in the early- to mid-20th Century.</a:t>
                  </a:r>
                  <a:endParaRPr sz="1100">
                    <a:solidFill>
                      <a:srgbClr val="475569"/>
                    </a:solidFill>
                    <a:latin typeface="Overpass"/>
                    <a:ea typeface="Overpass"/>
                    <a:cs typeface="Overpass"/>
                    <a:sym typeface="Overpass"/>
                  </a:endParaRPr>
                </a:p>
              </p:txBody>
            </p:sp>
          </p:grpSp>
          <p:grpSp>
            <p:nvGrpSpPr>
              <p:cNvPr id="419" name="Google Shape;419;p53"/>
              <p:cNvGrpSpPr/>
              <p:nvPr/>
            </p:nvGrpSpPr>
            <p:grpSpPr>
              <a:xfrm>
                <a:off x="5200200" y="3095625"/>
                <a:ext cx="2476500" cy="1286025"/>
                <a:chOff x="5200200" y="3095625"/>
                <a:chExt cx="2476500" cy="1286025"/>
              </a:xfrm>
            </p:grpSpPr>
            <p:sp>
              <p:nvSpPr>
                <p:cNvPr id="420" name="Google Shape;420;p53"/>
                <p:cNvSpPr/>
                <p:nvPr/>
              </p:nvSpPr>
              <p:spPr>
                <a:xfrm>
                  <a:off x="5200200" y="3095625"/>
                  <a:ext cx="2476500" cy="1238400"/>
                </a:xfrm>
                <a:prstGeom prst="roundRect">
                  <a:avLst>
                    <a:gd name="adj" fmla="val 6153"/>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21" name="Google Shape;421;p53"/>
                <p:cNvSpPr txBox="1"/>
                <p:nvPr/>
              </p:nvSpPr>
              <p:spPr>
                <a:xfrm>
                  <a:off x="5278625" y="3143250"/>
                  <a:ext cx="2190900" cy="123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200" b="0">
                      <a:solidFill>
                        <a:srgbClr val="CF202E"/>
                      </a:solidFill>
                      <a:latin typeface="Overpass ExtraBold"/>
                      <a:ea typeface="Overpass ExtraBold"/>
                      <a:cs typeface="Overpass ExtraBold"/>
                      <a:sym typeface="Overpass ExtraBold"/>
                    </a:rPr>
                    <a:t>Finance</a:t>
                  </a:r>
                  <a:endParaRPr sz="1200" b="0">
                    <a:solidFill>
                      <a:srgbClr val="CF202E"/>
                    </a:solidFill>
                    <a:latin typeface="Overpass ExtraBold"/>
                    <a:ea typeface="Overpass ExtraBold"/>
                    <a:cs typeface="Overpass ExtraBold"/>
                    <a:sym typeface="Overpass ExtraBold"/>
                  </a:endParaRPr>
                </a:p>
                <a:p>
                  <a:pPr marL="0" lvl="0" indent="0" algn="l" rtl="0">
                    <a:spcBef>
                      <a:spcPts val="450"/>
                    </a:spcBef>
                    <a:spcAft>
                      <a:spcPts val="0"/>
                    </a:spcAft>
                    <a:buNone/>
                  </a:pPr>
                  <a:r>
                    <a:rPr lang="en" sz="1100">
                      <a:solidFill>
                        <a:srgbClr val="475569"/>
                      </a:solidFill>
                      <a:latin typeface="Overpass"/>
                      <a:ea typeface="Overpass"/>
                      <a:cs typeface="Overpass"/>
                      <a:sym typeface="Overpass"/>
                    </a:rPr>
                    <a:t>Information revolution in finance.</a:t>
                  </a:r>
                  <a:endParaRPr sz="1100">
                    <a:solidFill>
                      <a:srgbClr val="475569"/>
                    </a:solidFill>
                    <a:latin typeface="Overpass"/>
                    <a:ea typeface="Overpass"/>
                    <a:cs typeface="Overpass"/>
                    <a:sym typeface="Overpass"/>
                  </a:endParaRPr>
                </a:p>
              </p:txBody>
            </p:sp>
          </p:gr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4"/>
          <p:cNvSpPr txBox="1"/>
          <p:nvPr/>
        </p:nvSpPr>
        <p:spPr>
          <a:xfrm>
            <a:off x="628650" y="273844"/>
            <a:ext cx="7886700" cy="6792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3300"/>
              <a:buFont typeface="Avenir"/>
              <a:buNone/>
            </a:pPr>
            <a:r>
              <a:rPr lang="en" sz="2900">
                <a:solidFill>
                  <a:schemeClr val="dk1"/>
                </a:solidFill>
                <a:latin typeface="Overpass Black"/>
                <a:ea typeface="Overpass Black"/>
                <a:cs typeface="Overpass Black"/>
                <a:sym typeface="Overpass Black"/>
              </a:rPr>
              <a:t>The Productivity Revolution in Agriculture</a:t>
            </a:r>
            <a:endParaRPr sz="2900" b="0" i="0" u="none" strike="noStrike" cap="none">
              <a:solidFill>
                <a:srgbClr val="000000"/>
              </a:solidFill>
              <a:latin typeface="Overpass Black"/>
              <a:ea typeface="Overpass Black"/>
              <a:cs typeface="Overpass Black"/>
              <a:sym typeface="Overpass Black"/>
            </a:endParaRPr>
          </a:p>
        </p:txBody>
      </p:sp>
      <p:sp>
        <p:nvSpPr>
          <p:cNvPr id="427" name="Google Shape;427;p54"/>
          <p:cNvSpPr txBox="1"/>
          <p:nvPr/>
        </p:nvSpPr>
        <p:spPr>
          <a:xfrm>
            <a:off x="628650" y="1233343"/>
            <a:ext cx="4440000" cy="2766300"/>
          </a:xfrm>
          <a:prstGeom prst="rect">
            <a:avLst/>
          </a:prstGeom>
          <a:noFill/>
          <a:ln>
            <a:noFill/>
          </a:ln>
        </p:spPr>
        <p:txBody>
          <a:bodyPr spcFirstLastPara="1" wrap="square" lIns="68575" tIns="34275" rIns="68575" bIns="34275" anchor="t" anchorCtr="0">
            <a:noAutofit/>
          </a:bodyPr>
          <a:lstStyle/>
          <a:p>
            <a:pPr marL="342900" marR="0" lvl="0" indent="0" algn="l" rtl="0">
              <a:lnSpc>
                <a:spcPct val="90000"/>
              </a:lnSpc>
              <a:spcBef>
                <a:spcPts val="800"/>
              </a:spcBef>
              <a:spcAft>
                <a:spcPts val="0"/>
              </a:spcAft>
              <a:buNone/>
            </a:pPr>
            <a:endParaRPr sz="1600">
              <a:solidFill>
                <a:schemeClr val="dk1"/>
              </a:solidFill>
              <a:latin typeface="Overpass"/>
              <a:ea typeface="Overpass"/>
              <a:cs typeface="Overpass"/>
              <a:sym typeface="Overpass"/>
            </a:endParaRPr>
          </a:p>
          <a:p>
            <a:pPr marL="254000" marR="0" lvl="0" indent="-241300" algn="l" rtl="0">
              <a:lnSpc>
                <a:spcPct val="90000"/>
              </a:lnSpc>
              <a:spcBef>
                <a:spcPts val="800"/>
              </a:spcBef>
              <a:spcAft>
                <a:spcPts val="0"/>
              </a:spcAft>
              <a:buClr>
                <a:schemeClr val="dk1"/>
              </a:buClr>
              <a:buSzPts val="1600"/>
              <a:buFont typeface="Overpass"/>
              <a:buChar char="•"/>
            </a:pPr>
            <a:r>
              <a:rPr lang="en" sz="1600">
                <a:solidFill>
                  <a:schemeClr val="dk1"/>
                </a:solidFill>
                <a:latin typeface="Overpass"/>
                <a:ea typeface="Overpass"/>
                <a:cs typeface="Overpass"/>
                <a:sym typeface="Overpass"/>
              </a:rPr>
              <a:t>In the early 1900s ~40% of the U.S. labor force worked in agriculture, now 1.2% (</a:t>
            </a:r>
            <a:r>
              <a:rPr lang="en" sz="1600" u="sng">
                <a:solidFill>
                  <a:schemeClr val="hlink"/>
                </a:solidFill>
                <a:latin typeface="Overpass"/>
                <a:ea typeface="Overpass"/>
                <a:cs typeface="Overpass"/>
                <a:sym typeface="Overpass"/>
                <a:hlinkClick r:id="rId3"/>
              </a:rPr>
              <a:t>Fisk 2001</a:t>
            </a:r>
            <a:r>
              <a:rPr lang="en" sz="1600">
                <a:solidFill>
                  <a:schemeClr val="dk1"/>
                </a:solidFill>
                <a:latin typeface="Overpass"/>
                <a:ea typeface="Overpass"/>
                <a:cs typeface="Overpass"/>
                <a:sym typeface="Overpass"/>
              </a:rPr>
              <a:t>).</a:t>
            </a:r>
            <a:endParaRPr sz="1600">
              <a:solidFill>
                <a:schemeClr val="dk1"/>
              </a:solidFill>
              <a:latin typeface="Overpass"/>
              <a:ea typeface="Overpass"/>
              <a:cs typeface="Overpass"/>
              <a:sym typeface="Overpass"/>
            </a:endParaRPr>
          </a:p>
          <a:p>
            <a:pPr marL="254000" marR="0" lvl="0" indent="-241300" algn="l" rtl="0">
              <a:lnSpc>
                <a:spcPct val="90000"/>
              </a:lnSpc>
              <a:spcBef>
                <a:spcPts val="800"/>
              </a:spcBef>
              <a:spcAft>
                <a:spcPts val="0"/>
              </a:spcAft>
              <a:buClr>
                <a:schemeClr val="dk1"/>
              </a:buClr>
              <a:buSzPts val="1600"/>
              <a:buFont typeface="Overpass"/>
              <a:buChar char="•"/>
            </a:pPr>
            <a:r>
              <a:rPr lang="en" sz="1600">
                <a:solidFill>
                  <a:schemeClr val="dk1"/>
                </a:solidFill>
                <a:latin typeface="Overpass"/>
                <a:ea typeface="Overpass"/>
                <a:cs typeface="Overpass"/>
                <a:sym typeface="Overpass"/>
              </a:rPr>
              <a:t>Primarily driven by scientific advances in cultivation and mechanization (i.e., tractors).</a:t>
            </a:r>
            <a:endParaRPr sz="1600">
              <a:solidFill>
                <a:schemeClr val="dk1"/>
              </a:solidFill>
              <a:latin typeface="Overpass"/>
              <a:ea typeface="Overpass"/>
              <a:cs typeface="Overpass"/>
              <a:sym typeface="Overpass"/>
            </a:endParaRPr>
          </a:p>
          <a:p>
            <a:pPr marL="254000" marR="0" lvl="0" indent="-241300" algn="l" rtl="0">
              <a:lnSpc>
                <a:spcPct val="90000"/>
              </a:lnSpc>
              <a:spcBef>
                <a:spcPts val="800"/>
              </a:spcBef>
              <a:spcAft>
                <a:spcPts val="0"/>
              </a:spcAft>
              <a:buClr>
                <a:schemeClr val="dk1"/>
              </a:buClr>
              <a:buSzPts val="1600"/>
              <a:buFont typeface="Overpass"/>
              <a:buChar char="•"/>
            </a:pPr>
            <a:r>
              <a:rPr lang="en" sz="1600">
                <a:solidFill>
                  <a:schemeClr val="dk1"/>
                </a:solidFill>
                <a:latin typeface="Overpass"/>
                <a:ea typeface="Overpass"/>
                <a:cs typeface="Overpass"/>
                <a:sym typeface="Overpass"/>
              </a:rPr>
              <a:t>TFP massively increased, yet no mass unemployment. Displaced labor transitioned into new roles in the burgeoning urban economy.</a:t>
            </a:r>
            <a:endParaRPr sz="1600">
              <a:solidFill>
                <a:schemeClr val="dk1"/>
              </a:solidFill>
              <a:latin typeface="Overpass"/>
              <a:ea typeface="Overpass"/>
              <a:cs typeface="Overpass"/>
              <a:sym typeface="Overpass"/>
            </a:endParaRPr>
          </a:p>
        </p:txBody>
      </p:sp>
      <p:cxnSp>
        <p:nvCxnSpPr>
          <p:cNvPr id="428" name="Google Shape;428;p54"/>
          <p:cNvCxnSpPr/>
          <p:nvPr/>
        </p:nvCxnSpPr>
        <p:spPr>
          <a:xfrm>
            <a:off x="729572" y="1038266"/>
            <a:ext cx="4531800" cy="0"/>
          </a:xfrm>
          <a:prstGeom prst="straightConnector1">
            <a:avLst/>
          </a:prstGeom>
          <a:noFill/>
          <a:ln w="19050" cap="flat" cmpd="sng">
            <a:solidFill>
              <a:srgbClr val="D70000"/>
            </a:solidFill>
            <a:prstDash val="solid"/>
            <a:miter lim="800000"/>
            <a:headEnd type="none" w="sm" len="sm"/>
            <a:tailEnd type="none" w="sm" len="sm"/>
          </a:ln>
        </p:spPr>
      </p:cxnSp>
      <p:pic>
        <p:nvPicPr>
          <p:cNvPr id="429" name="Google Shape;429;p54" title="Ag productivity.png"/>
          <p:cNvPicPr preferRelativeResize="0"/>
          <p:nvPr/>
        </p:nvPicPr>
        <p:blipFill>
          <a:blip r:embed="rId4">
            <a:alphaModFix/>
          </a:blip>
          <a:stretch>
            <a:fillRect/>
          </a:stretch>
        </p:blipFill>
        <p:spPr>
          <a:xfrm>
            <a:off x="5261375" y="1388494"/>
            <a:ext cx="3770552" cy="2456014"/>
          </a:xfrm>
          <a:prstGeom prst="rect">
            <a:avLst/>
          </a:prstGeom>
          <a:noFill/>
          <a:ln>
            <a:noFill/>
          </a:ln>
        </p:spPr>
      </p:pic>
      <p:sp>
        <p:nvSpPr>
          <p:cNvPr id="430" name="Google Shape;430;p5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5"/>
          <p:cNvSpPr txBox="1"/>
          <p:nvPr/>
        </p:nvSpPr>
        <p:spPr>
          <a:xfrm>
            <a:off x="628650" y="273844"/>
            <a:ext cx="7886700" cy="6792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3300"/>
              <a:buFont typeface="Avenir"/>
              <a:buNone/>
            </a:pPr>
            <a:r>
              <a:rPr lang="en" sz="2900">
                <a:solidFill>
                  <a:schemeClr val="dk1"/>
                </a:solidFill>
                <a:latin typeface="Overpass Black"/>
                <a:ea typeface="Overpass Black"/>
                <a:cs typeface="Overpass Black"/>
                <a:sym typeface="Overpass Black"/>
              </a:rPr>
              <a:t>ATMs in Banking</a:t>
            </a:r>
            <a:endParaRPr sz="2900" b="0" i="0" u="none" strike="noStrike" cap="none">
              <a:solidFill>
                <a:srgbClr val="000000"/>
              </a:solidFill>
              <a:latin typeface="Overpass Black"/>
              <a:ea typeface="Overpass Black"/>
              <a:cs typeface="Overpass Black"/>
              <a:sym typeface="Overpass Black"/>
            </a:endParaRPr>
          </a:p>
        </p:txBody>
      </p:sp>
      <p:sp>
        <p:nvSpPr>
          <p:cNvPr id="436" name="Google Shape;436;p55"/>
          <p:cNvSpPr txBox="1"/>
          <p:nvPr/>
        </p:nvSpPr>
        <p:spPr>
          <a:xfrm>
            <a:off x="628650" y="1233350"/>
            <a:ext cx="4531800" cy="3189300"/>
          </a:xfrm>
          <a:prstGeom prst="rect">
            <a:avLst/>
          </a:prstGeom>
          <a:noFill/>
          <a:ln>
            <a:noFill/>
          </a:ln>
        </p:spPr>
        <p:txBody>
          <a:bodyPr spcFirstLastPara="1" wrap="square" lIns="68575" tIns="34275" rIns="68575" bIns="34275" anchor="t" anchorCtr="0">
            <a:noAutofit/>
          </a:bodyPr>
          <a:lstStyle/>
          <a:p>
            <a:pPr marL="254000" marR="0" lvl="0" indent="-241300" algn="l" rtl="0">
              <a:lnSpc>
                <a:spcPct val="90000"/>
              </a:lnSpc>
              <a:spcBef>
                <a:spcPts val="800"/>
              </a:spcBef>
              <a:spcAft>
                <a:spcPts val="0"/>
              </a:spcAft>
              <a:buClr>
                <a:schemeClr val="dk1"/>
              </a:buClr>
              <a:buSzPts val="1600"/>
              <a:buFont typeface="Overpass"/>
              <a:buChar char="•"/>
            </a:pPr>
            <a:r>
              <a:rPr lang="en" sz="1600">
                <a:latin typeface="Overpass"/>
                <a:ea typeface="Overpass"/>
                <a:cs typeface="Overpass"/>
                <a:sym typeface="Overpass"/>
              </a:rPr>
              <a:t>The advent of the information revolution in banking, and specifically the introduction of automated-teller machines, was expected to eliminate the need for bank tellers.</a:t>
            </a:r>
            <a:endParaRPr sz="1600">
              <a:latin typeface="Overpass"/>
              <a:ea typeface="Overpass"/>
              <a:cs typeface="Overpass"/>
              <a:sym typeface="Overpass"/>
            </a:endParaRPr>
          </a:p>
          <a:p>
            <a:pPr marL="254000" marR="0" lvl="0" indent="-241300" algn="l" rtl="0">
              <a:lnSpc>
                <a:spcPct val="90000"/>
              </a:lnSpc>
              <a:spcBef>
                <a:spcPts val="800"/>
              </a:spcBef>
              <a:spcAft>
                <a:spcPts val="0"/>
              </a:spcAft>
              <a:buSzPts val="1600"/>
              <a:buFont typeface="Overpass"/>
              <a:buChar char="•"/>
            </a:pPr>
            <a:r>
              <a:rPr lang="en" sz="1600">
                <a:latin typeface="Overpass"/>
                <a:ea typeface="Overpass"/>
                <a:cs typeface="Overpass"/>
                <a:sym typeface="Overpass"/>
              </a:rPr>
              <a:t>ATMs reduced the number of tellers per branch, lowering the marginal cost of a new branch office.</a:t>
            </a:r>
            <a:endParaRPr sz="1600">
              <a:latin typeface="Overpass"/>
              <a:ea typeface="Overpass"/>
              <a:cs typeface="Overpass"/>
              <a:sym typeface="Overpass"/>
            </a:endParaRPr>
          </a:p>
          <a:p>
            <a:pPr marL="254000" marR="0" lvl="0" indent="-241300" algn="l" rtl="0">
              <a:lnSpc>
                <a:spcPct val="90000"/>
              </a:lnSpc>
              <a:spcBef>
                <a:spcPts val="800"/>
              </a:spcBef>
              <a:spcAft>
                <a:spcPts val="0"/>
              </a:spcAft>
              <a:buSzPts val="1600"/>
              <a:buFont typeface="Overpass"/>
              <a:buChar char="•"/>
            </a:pPr>
            <a:r>
              <a:rPr lang="en" sz="1600">
                <a:latin typeface="Overpass"/>
                <a:ea typeface="Overpass"/>
                <a:cs typeface="Overpass"/>
                <a:sym typeface="Overpass"/>
              </a:rPr>
              <a:t>As a result, banks started opening more branches starting in the 1980s, increasing demand for tellers by more than the efficiency gains from ATMs </a:t>
            </a:r>
            <a:r>
              <a:rPr lang="en" sz="1600" u="sng">
                <a:solidFill>
                  <a:schemeClr val="hlink"/>
                </a:solidFill>
                <a:latin typeface="Overpass"/>
                <a:ea typeface="Overpass"/>
                <a:cs typeface="Overpass"/>
                <a:sym typeface="Overpass"/>
                <a:hlinkClick r:id="rId3"/>
              </a:rPr>
              <a:t>(Bessen 2016)</a:t>
            </a:r>
            <a:r>
              <a:rPr lang="en" sz="1600">
                <a:latin typeface="Overpass"/>
                <a:ea typeface="Overpass"/>
                <a:cs typeface="Overpass"/>
                <a:sym typeface="Overpass"/>
              </a:rPr>
              <a:t>.</a:t>
            </a:r>
            <a:endParaRPr sz="1600">
              <a:latin typeface="Overpass"/>
              <a:ea typeface="Overpass"/>
              <a:cs typeface="Overpass"/>
              <a:sym typeface="Overpass"/>
            </a:endParaRPr>
          </a:p>
        </p:txBody>
      </p:sp>
      <p:cxnSp>
        <p:nvCxnSpPr>
          <p:cNvPr id="437" name="Google Shape;437;p55"/>
          <p:cNvCxnSpPr/>
          <p:nvPr/>
        </p:nvCxnSpPr>
        <p:spPr>
          <a:xfrm>
            <a:off x="729572" y="1038266"/>
            <a:ext cx="4531800" cy="0"/>
          </a:xfrm>
          <a:prstGeom prst="straightConnector1">
            <a:avLst/>
          </a:prstGeom>
          <a:noFill/>
          <a:ln w="19050" cap="flat" cmpd="sng">
            <a:solidFill>
              <a:srgbClr val="D70000"/>
            </a:solidFill>
            <a:prstDash val="solid"/>
            <a:miter lim="800000"/>
            <a:headEnd type="none" w="sm" len="sm"/>
            <a:tailEnd type="none" w="sm" len="sm"/>
          </a:ln>
        </p:spPr>
      </p:cxnSp>
      <p:sp>
        <p:nvSpPr>
          <p:cNvPr id="438" name="Google Shape;438;p55"/>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17</a:t>
            </a:fld>
            <a:endParaRPr/>
          </a:p>
        </p:txBody>
      </p:sp>
      <p:pic>
        <p:nvPicPr>
          <p:cNvPr id="439" name="Google Shape;439;p55" title="Bank-tellers-jp-06062016.jpg"/>
          <p:cNvPicPr preferRelativeResize="0"/>
          <p:nvPr/>
        </p:nvPicPr>
        <p:blipFill>
          <a:blip r:embed="rId4">
            <a:alphaModFix/>
          </a:blip>
          <a:stretch>
            <a:fillRect/>
          </a:stretch>
        </p:blipFill>
        <p:spPr>
          <a:xfrm>
            <a:off x="5312875" y="1149107"/>
            <a:ext cx="3678750" cy="33577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56"/>
          <p:cNvPicPr preferRelativeResize="0">
            <a:picLocks noGrp="1"/>
          </p:cNvPicPr>
          <p:nvPr>
            <p:ph type="body" idx="1"/>
          </p:nvPr>
        </p:nvPicPr>
        <p:blipFill rotWithShape="1">
          <a:blip r:embed="rId3">
            <a:alphaModFix/>
          </a:blip>
          <a:srcRect t="47347" b="28366"/>
          <a:stretch/>
        </p:blipFill>
        <p:spPr>
          <a:xfrm>
            <a:off x="0" y="0"/>
            <a:ext cx="9144000" cy="1480500"/>
          </a:xfrm>
          <a:prstGeom prst="rect">
            <a:avLst/>
          </a:prstGeom>
          <a:noFill/>
          <a:ln>
            <a:noFill/>
          </a:ln>
        </p:spPr>
      </p:pic>
      <p:sp>
        <p:nvSpPr>
          <p:cNvPr id="445" name="Google Shape;445;p56"/>
          <p:cNvSpPr/>
          <p:nvPr/>
        </p:nvSpPr>
        <p:spPr>
          <a:xfrm>
            <a:off x="-1" y="-18121"/>
            <a:ext cx="9144000" cy="1498500"/>
          </a:xfrm>
          <a:prstGeom prst="rect">
            <a:avLst/>
          </a:prstGeom>
          <a:solidFill>
            <a:srgbClr val="174558">
              <a:alpha val="8353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6" name="Google Shape;446;p56"/>
          <p:cNvSpPr txBox="1"/>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3300"/>
              <a:buFont typeface="Avenir"/>
              <a:buNone/>
            </a:pPr>
            <a:r>
              <a:rPr lang="en" sz="3000">
                <a:solidFill>
                  <a:schemeClr val="lt1"/>
                </a:solidFill>
                <a:latin typeface="Overpass Black"/>
                <a:ea typeface="Overpass Black"/>
                <a:cs typeface="Overpass Black"/>
                <a:sym typeface="Overpass Black"/>
              </a:rPr>
              <a:t>What is the Through Line?</a:t>
            </a:r>
            <a:endParaRPr sz="3000" b="0" i="0" u="none" strike="noStrike" cap="none">
              <a:solidFill>
                <a:srgbClr val="000000"/>
              </a:solidFill>
              <a:latin typeface="Overpass Black"/>
              <a:ea typeface="Overpass Black"/>
              <a:cs typeface="Overpass Black"/>
              <a:sym typeface="Overpass Black"/>
            </a:endParaRPr>
          </a:p>
        </p:txBody>
      </p:sp>
      <p:sp>
        <p:nvSpPr>
          <p:cNvPr id="447" name="Google Shape;447;p56"/>
          <p:cNvSpPr txBox="1"/>
          <p:nvPr/>
        </p:nvSpPr>
        <p:spPr>
          <a:xfrm>
            <a:off x="207300" y="1576150"/>
            <a:ext cx="8675400" cy="3027600"/>
          </a:xfrm>
          <a:prstGeom prst="rect">
            <a:avLst/>
          </a:prstGeom>
          <a:noFill/>
          <a:ln>
            <a:noFill/>
          </a:ln>
        </p:spPr>
        <p:txBody>
          <a:bodyPr spcFirstLastPara="1" wrap="square" lIns="68575" tIns="34275" rIns="68575" bIns="34275" anchor="t" anchorCtr="0">
            <a:noAutofit/>
          </a:bodyPr>
          <a:lstStyle/>
          <a:p>
            <a:pPr marL="457200" marR="0" lvl="0" indent="-323850" algn="l" rtl="0">
              <a:lnSpc>
                <a:spcPct val="100000"/>
              </a:lnSpc>
              <a:spcBef>
                <a:spcPts val="0"/>
              </a:spcBef>
              <a:spcAft>
                <a:spcPts val="0"/>
              </a:spcAft>
              <a:buClr>
                <a:schemeClr val="dk1"/>
              </a:buClr>
              <a:buSzPts val="1500"/>
              <a:buFont typeface="Overpass"/>
              <a:buChar char="●"/>
            </a:pPr>
            <a:r>
              <a:rPr lang="en" sz="1500">
                <a:solidFill>
                  <a:schemeClr val="dk1"/>
                </a:solidFill>
                <a:latin typeface="Overpass"/>
                <a:ea typeface="Overpass"/>
                <a:cs typeface="Overpass"/>
                <a:sym typeface="Overpass"/>
              </a:rPr>
              <a:t>The development and diffusion of the technologies underlying these transformations occurred without government attempting to engage in preemptive regulation.</a:t>
            </a:r>
            <a:endParaRPr sz="1500">
              <a:solidFill>
                <a:schemeClr val="dk1"/>
              </a:solidFill>
              <a:latin typeface="Overpass"/>
              <a:ea typeface="Overpass"/>
              <a:cs typeface="Overpass"/>
              <a:sym typeface="Overpass"/>
            </a:endParaRPr>
          </a:p>
          <a:p>
            <a:pPr marL="914400" marR="0" lvl="1" indent="-323850" algn="l" rtl="0">
              <a:lnSpc>
                <a:spcPct val="100000"/>
              </a:lnSpc>
              <a:spcBef>
                <a:spcPts val="0"/>
              </a:spcBef>
              <a:spcAft>
                <a:spcPts val="0"/>
              </a:spcAft>
              <a:buClr>
                <a:schemeClr val="dk1"/>
              </a:buClr>
              <a:buSzPts val="1500"/>
              <a:buFont typeface="Overpass"/>
              <a:buChar char="○"/>
            </a:pPr>
            <a:r>
              <a:rPr lang="en" sz="1500">
                <a:solidFill>
                  <a:schemeClr val="dk1"/>
                </a:solidFill>
                <a:latin typeface="Overpass"/>
                <a:ea typeface="Overpass"/>
                <a:cs typeface="Overpass"/>
                <a:sym typeface="Overpass"/>
              </a:rPr>
              <a:t>In the case of agriculture, government involvement was primarily “enabling” rather than restrictive.</a:t>
            </a:r>
            <a:endParaRPr sz="1500">
              <a:solidFill>
                <a:schemeClr val="dk1"/>
              </a:solidFill>
              <a:latin typeface="Overpass"/>
              <a:ea typeface="Overpass"/>
              <a:cs typeface="Overpass"/>
              <a:sym typeface="Overpass"/>
            </a:endParaRPr>
          </a:p>
          <a:p>
            <a:pPr marL="914400" marR="0" lvl="0" indent="0" algn="l" rtl="0">
              <a:lnSpc>
                <a:spcPct val="100000"/>
              </a:lnSpc>
              <a:spcBef>
                <a:spcPts val="0"/>
              </a:spcBef>
              <a:spcAft>
                <a:spcPts val="0"/>
              </a:spcAft>
              <a:buNone/>
            </a:pPr>
            <a:endParaRPr sz="1500">
              <a:solidFill>
                <a:schemeClr val="dk1"/>
              </a:solidFill>
              <a:latin typeface="Overpass"/>
              <a:ea typeface="Overpass"/>
              <a:cs typeface="Overpass"/>
              <a:sym typeface="Overpass"/>
            </a:endParaRPr>
          </a:p>
          <a:p>
            <a:pPr marL="457200" marR="0" lvl="0" indent="-323850" algn="l" rtl="0">
              <a:lnSpc>
                <a:spcPct val="100000"/>
              </a:lnSpc>
              <a:spcBef>
                <a:spcPts val="0"/>
              </a:spcBef>
              <a:spcAft>
                <a:spcPts val="0"/>
              </a:spcAft>
              <a:buClr>
                <a:schemeClr val="dk1"/>
              </a:buClr>
              <a:buSzPts val="1500"/>
              <a:buFont typeface="Overpass"/>
              <a:buChar char="●"/>
            </a:pPr>
            <a:r>
              <a:rPr lang="en" sz="1500">
                <a:solidFill>
                  <a:schemeClr val="dk1"/>
                </a:solidFill>
                <a:latin typeface="Overpass"/>
                <a:ea typeface="Overpass"/>
                <a:cs typeface="Overpass"/>
                <a:sym typeface="Overpass"/>
              </a:rPr>
              <a:t>Firms and entrepreneurs were generally free to invest in these new technologies where this was economically viable. </a:t>
            </a:r>
            <a:endParaRPr sz="1500">
              <a:solidFill>
                <a:schemeClr val="dk1"/>
              </a:solidFill>
              <a:latin typeface="Overpass"/>
              <a:ea typeface="Overpass"/>
              <a:cs typeface="Overpass"/>
              <a:sym typeface="Overpass"/>
            </a:endParaRPr>
          </a:p>
          <a:p>
            <a:pPr marL="457200" marR="0" lvl="0" indent="0" algn="l" rtl="0">
              <a:lnSpc>
                <a:spcPct val="100000"/>
              </a:lnSpc>
              <a:spcBef>
                <a:spcPts val="0"/>
              </a:spcBef>
              <a:spcAft>
                <a:spcPts val="0"/>
              </a:spcAft>
              <a:buNone/>
            </a:pPr>
            <a:endParaRPr sz="1500">
              <a:solidFill>
                <a:schemeClr val="dk1"/>
              </a:solidFill>
              <a:latin typeface="Overpass"/>
              <a:ea typeface="Overpass"/>
              <a:cs typeface="Overpass"/>
              <a:sym typeface="Overpass"/>
            </a:endParaRPr>
          </a:p>
          <a:p>
            <a:pPr marL="457200" marR="0" lvl="0" indent="-323850" algn="l" rtl="0">
              <a:lnSpc>
                <a:spcPct val="100000"/>
              </a:lnSpc>
              <a:spcBef>
                <a:spcPts val="0"/>
              </a:spcBef>
              <a:spcAft>
                <a:spcPts val="0"/>
              </a:spcAft>
              <a:buClr>
                <a:schemeClr val="dk1"/>
              </a:buClr>
              <a:buSzPts val="1500"/>
              <a:buFont typeface="Overpass"/>
              <a:buChar char="●"/>
            </a:pPr>
            <a:r>
              <a:rPr lang="en" sz="1500">
                <a:solidFill>
                  <a:schemeClr val="dk1"/>
                </a:solidFill>
                <a:latin typeface="Overpass"/>
                <a:ea typeface="Overpass"/>
                <a:cs typeface="Overpass"/>
                <a:sym typeface="Overpass"/>
              </a:rPr>
              <a:t>Factor markets, particularly labor markets, were able to shift displaced workers to new roles or sometimes regions where their services had a higher value.</a:t>
            </a:r>
            <a:endParaRPr sz="1500">
              <a:solidFill>
                <a:schemeClr val="dk1"/>
              </a:solidFill>
              <a:latin typeface="Overpass"/>
              <a:ea typeface="Overpass"/>
              <a:cs typeface="Overpass"/>
              <a:sym typeface="Overpass"/>
            </a:endParaRPr>
          </a:p>
          <a:p>
            <a:pPr marL="457200" marR="0" lvl="0" indent="0" algn="l" rtl="0">
              <a:lnSpc>
                <a:spcPct val="100000"/>
              </a:lnSpc>
              <a:spcBef>
                <a:spcPts val="0"/>
              </a:spcBef>
              <a:spcAft>
                <a:spcPts val="0"/>
              </a:spcAft>
              <a:buNone/>
            </a:pPr>
            <a:endParaRPr sz="1500">
              <a:solidFill>
                <a:schemeClr val="dk1"/>
              </a:solidFill>
              <a:latin typeface="Overpass"/>
              <a:ea typeface="Overpass"/>
              <a:cs typeface="Overpass"/>
              <a:sym typeface="Overpass"/>
            </a:endParaRPr>
          </a:p>
          <a:p>
            <a:pPr marL="457200" marR="0" lvl="0" indent="-323850" algn="l" rtl="0">
              <a:lnSpc>
                <a:spcPct val="100000"/>
              </a:lnSpc>
              <a:spcBef>
                <a:spcPts val="0"/>
              </a:spcBef>
              <a:spcAft>
                <a:spcPts val="0"/>
              </a:spcAft>
              <a:buClr>
                <a:schemeClr val="dk1"/>
              </a:buClr>
              <a:buSzPts val="1500"/>
              <a:buFont typeface="Overpass"/>
              <a:buChar char="●"/>
            </a:pPr>
            <a:r>
              <a:rPr lang="en" sz="1500">
                <a:solidFill>
                  <a:schemeClr val="dk1"/>
                </a:solidFill>
                <a:latin typeface="Overpass"/>
                <a:ea typeface="Overpass"/>
                <a:cs typeface="Overpass"/>
                <a:sym typeface="Overpass"/>
              </a:rPr>
              <a:t>The same will be true for AI: Institutions will be determinative in how AI’s labor impact will be felt and, importantly, whether “scarring” occurs.</a:t>
            </a:r>
            <a:endParaRPr sz="1500">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None/>
            </a:pPr>
            <a:endParaRPr sz="1500">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Overpass"/>
              <a:ea typeface="Overpass"/>
              <a:cs typeface="Overpass"/>
              <a:sym typeface="Overpass"/>
            </a:endParaRPr>
          </a:p>
          <a:p>
            <a:pPr marL="342900" marR="0" lvl="0" indent="0" algn="l" rtl="0">
              <a:lnSpc>
                <a:spcPct val="115000"/>
              </a:lnSpc>
              <a:spcBef>
                <a:spcPts val="500"/>
              </a:spcBef>
              <a:spcAft>
                <a:spcPts val="0"/>
              </a:spcAft>
              <a:buClr>
                <a:srgbClr val="000000"/>
              </a:buClr>
              <a:buSzPts val="1500"/>
              <a:buFont typeface="Arial"/>
              <a:buNone/>
            </a:pPr>
            <a:endParaRPr sz="1500" b="0" i="0" u="none" strike="noStrike" cap="none">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Overpass"/>
              <a:ea typeface="Overpass"/>
              <a:cs typeface="Overpass"/>
              <a:sym typeface="Overpass"/>
            </a:endParaRPr>
          </a:p>
        </p:txBody>
      </p:sp>
      <p:sp>
        <p:nvSpPr>
          <p:cNvPr id="448" name="Google Shape;448;p56"/>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2"/>
        <p:cNvGrpSpPr/>
        <p:nvPr/>
      </p:nvGrpSpPr>
      <p:grpSpPr>
        <a:xfrm>
          <a:off x="0" y="0"/>
          <a:ext cx="0" cy="0"/>
          <a:chOff x="0" y="0"/>
          <a:chExt cx="0" cy="0"/>
        </a:xfrm>
      </p:grpSpPr>
      <p:grpSp>
        <p:nvGrpSpPr>
          <p:cNvPr id="453" name="Google Shape;453;p57"/>
          <p:cNvGrpSpPr/>
          <p:nvPr/>
        </p:nvGrpSpPr>
        <p:grpSpPr>
          <a:xfrm>
            <a:off x="0" y="0"/>
            <a:ext cx="9144000" cy="5143500"/>
            <a:chOff x="0" y="0"/>
            <a:chExt cx="9144000" cy="5143500"/>
          </a:xfrm>
        </p:grpSpPr>
        <p:sp>
          <p:nvSpPr>
            <p:cNvPr id="454" name="Google Shape;454;p57"/>
            <p:cNvSpPr/>
            <p:nvPr/>
          </p:nvSpPr>
          <p:spPr>
            <a:xfrm>
              <a:off x="0" y="0"/>
              <a:ext cx="9144000" cy="76200"/>
            </a:xfrm>
            <a:prstGeom prst="rect">
              <a:avLst/>
            </a:prstGeom>
            <a:solidFill>
              <a:srgbClr val="CF202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55" name="Google Shape;455;p57"/>
            <p:cNvSpPr/>
            <p:nvPr/>
          </p:nvSpPr>
          <p:spPr>
            <a:xfrm>
              <a:off x="0" y="5067300"/>
              <a:ext cx="9144000" cy="76200"/>
            </a:xfrm>
            <a:prstGeom prst="rect">
              <a:avLst/>
            </a:prstGeom>
            <a:solidFill>
              <a:srgbClr val="1C1C1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456" name="Google Shape;456;p57"/>
          <p:cNvGrpSpPr/>
          <p:nvPr/>
        </p:nvGrpSpPr>
        <p:grpSpPr>
          <a:xfrm>
            <a:off x="381000" y="361950"/>
            <a:ext cx="1581300" cy="285900"/>
            <a:chOff x="381000" y="361950"/>
            <a:chExt cx="1581300" cy="285900"/>
          </a:xfrm>
        </p:grpSpPr>
        <p:pic>
          <p:nvPicPr>
            <p:cNvPr id="457" name="Google Shape;457;p57"/>
            <p:cNvPicPr preferRelativeResize="0"/>
            <p:nvPr/>
          </p:nvPicPr>
          <p:blipFill rotWithShape="1">
            <a:blip r:embed="rId4">
              <a:alphaModFix/>
            </a:blip>
            <a:srcRect/>
            <a:stretch/>
          </p:blipFill>
          <p:spPr>
            <a:xfrm>
              <a:off x="381000" y="381000"/>
              <a:ext cx="114300" cy="228600"/>
            </a:xfrm>
            <a:prstGeom prst="rect">
              <a:avLst/>
            </a:prstGeom>
            <a:noFill/>
            <a:ln>
              <a:noFill/>
            </a:ln>
          </p:spPr>
        </p:pic>
        <p:sp>
          <p:nvSpPr>
            <p:cNvPr id="458" name="Google Shape;458;p57"/>
            <p:cNvSpPr txBox="1"/>
            <p:nvPr/>
          </p:nvSpPr>
          <p:spPr>
            <a:xfrm>
              <a:off x="533400" y="361950"/>
              <a:ext cx="1428900" cy="285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a:solidFill>
                    <a:srgbClr val="1C1C1C"/>
                  </a:solidFill>
                  <a:latin typeface="Overpass ExtraBold"/>
                  <a:ea typeface="Overpass ExtraBold"/>
                  <a:cs typeface="Overpass ExtraBold"/>
                  <a:sym typeface="Overpass ExtraBold"/>
                </a:rPr>
                <a:t>R STREET</a:t>
              </a:r>
              <a:endParaRPr sz="1400" b="0">
                <a:solidFill>
                  <a:srgbClr val="1C1C1C"/>
                </a:solidFill>
                <a:latin typeface="Overpass ExtraBold"/>
                <a:ea typeface="Overpass ExtraBold"/>
                <a:cs typeface="Overpass ExtraBold"/>
                <a:sym typeface="Overpass ExtraBold"/>
              </a:endParaRPr>
            </a:p>
          </p:txBody>
        </p:sp>
      </p:grpSp>
      <p:sp>
        <p:nvSpPr>
          <p:cNvPr id="459" name="Google Shape;459;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
        <p:nvSpPr>
          <p:cNvPr id="460" name="Google Shape;460;p57"/>
          <p:cNvSpPr txBox="1">
            <a:spLocks noGrp="1"/>
          </p:cNvSpPr>
          <p:nvPr>
            <p:ph type="title"/>
          </p:nvPr>
        </p:nvSpPr>
        <p:spPr>
          <a:xfrm>
            <a:off x="571500" y="647850"/>
            <a:ext cx="8001000" cy="762000"/>
          </a:xfrm>
          <a:prstGeom prst="rect">
            <a:avLst/>
          </a:prstGeom>
          <a:solidFill>
            <a:srgbClr val="000000">
              <a:alpha val="0"/>
            </a:srgbClr>
          </a:solidFill>
          <a:ln>
            <a:noFill/>
          </a:ln>
        </p:spPr>
        <p:txBody>
          <a:bodyPr spcFirstLastPara="1" wrap="square" lIns="0" tIns="0" rIns="0" bIns="0" anchor="ctr" anchorCtr="0">
            <a:normAutofit/>
          </a:bodyPr>
          <a:lstStyle/>
          <a:p>
            <a:pPr marL="0" lvl="0" indent="0" algn="l" rtl="0">
              <a:spcBef>
                <a:spcPts val="0"/>
              </a:spcBef>
              <a:spcAft>
                <a:spcPts val="0"/>
              </a:spcAft>
              <a:buNone/>
            </a:pPr>
            <a:r>
              <a:rPr lang="en" sz="2720">
                <a:solidFill>
                  <a:srgbClr val="1C1C1C"/>
                </a:solidFill>
                <a:latin typeface="Overpass ExtraBold"/>
                <a:ea typeface="Overpass ExtraBold"/>
                <a:cs typeface="Overpass ExtraBold"/>
                <a:sym typeface="Overpass ExtraBold"/>
              </a:rPr>
              <a:t>The Emerging AI Governance Framework </a:t>
            </a:r>
            <a:endParaRPr sz="2720" b="0">
              <a:solidFill>
                <a:srgbClr val="1C1C1C"/>
              </a:solidFill>
              <a:latin typeface="Overpass ExtraBold"/>
              <a:ea typeface="Overpass ExtraBold"/>
              <a:cs typeface="Overpass ExtraBold"/>
              <a:sym typeface="Overpass ExtraBold"/>
            </a:endParaRPr>
          </a:p>
        </p:txBody>
      </p:sp>
      <p:grpSp>
        <p:nvGrpSpPr>
          <p:cNvPr id="461" name="Google Shape;461;p57"/>
          <p:cNvGrpSpPr/>
          <p:nvPr/>
        </p:nvGrpSpPr>
        <p:grpSpPr>
          <a:xfrm>
            <a:off x="571500" y="1409700"/>
            <a:ext cx="8001000" cy="3429000"/>
            <a:chOff x="571500" y="1409700"/>
            <a:chExt cx="8001000" cy="3429000"/>
          </a:xfrm>
        </p:grpSpPr>
        <p:sp>
          <p:nvSpPr>
            <p:cNvPr id="462" name="Google Shape;462;p57"/>
            <p:cNvSpPr/>
            <p:nvPr/>
          </p:nvSpPr>
          <p:spPr>
            <a:xfrm>
              <a:off x="571500" y="1409700"/>
              <a:ext cx="8001000" cy="3429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63" name="Google Shape;463;p57"/>
            <p:cNvSpPr txBox="1"/>
            <p:nvPr/>
          </p:nvSpPr>
          <p:spPr>
            <a:xfrm>
              <a:off x="571500" y="1409700"/>
              <a:ext cx="8001000" cy="3429000"/>
            </a:xfrm>
            <a:prstGeom prst="rect">
              <a:avLst/>
            </a:prstGeom>
            <a:noFill/>
            <a:ln>
              <a:noFill/>
            </a:ln>
          </p:spPr>
          <p:txBody>
            <a:bodyPr spcFirstLastPara="1" wrap="square" lIns="95250" tIns="95250" rIns="95250" bIns="95250" anchor="t" anchorCtr="0">
              <a:noAutofit/>
            </a:bodyPr>
            <a:lstStyle/>
            <a:p>
              <a:pPr marL="457200" lvl="0" indent="-336550" algn="l" rtl="0">
                <a:spcBef>
                  <a:spcPts val="0"/>
                </a:spcBef>
                <a:spcAft>
                  <a:spcPts val="0"/>
                </a:spcAft>
                <a:buClr>
                  <a:schemeClr val="dk1"/>
                </a:buClr>
                <a:buSzPts val="1700"/>
                <a:buFont typeface="Overpass"/>
                <a:buChar char="●"/>
              </a:pPr>
              <a:r>
                <a:rPr lang="en" sz="1700">
                  <a:solidFill>
                    <a:schemeClr val="dk1"/>
                  </a:solidFill>
                  <a:latin typeface="Overpass"/>
                  <a:ea typeface="Overpass"/>
                  <a:cs typeface="Overpass"/>
                  <a:sym typeface="Overpass"/>
                </a:rPr>
                <a:t>The problem is not state action </a:t>
              </a:r>
              <a:r>
                <a:rPr lang="en" sz="1700" i="1">
                  <a:solidFill>
                    <a:schemeClr val="dk1"/>
                  </a:solidFill>
                  <a:latin typeface="Overpass"/>
                  <a:ea typeface="Overpass"/>
                  <a:cs typeface="Overpass"/>
                  <a:sym typeface="Overpass"/>
                </a:rPr>
                <a:t>per se</a:t>
              </a:r>
              <a:r>
                <a:rPr lang="en" sz="1700">
                  <a:solidFill>
                    <a:schemeClr val="dk1"/>
                  </a:solidFill>
                  <a:latin typeface="Overpass"/>
                  <a:ea typeface="Overpass"/>
                  <a:cs typeface="Overpass"/>
                  <a:sym typeface="Overpass"/>
                </a:rPr>
                <a:t>, but prescriptive state regulation of AI development and deployment specifically.</a:t>
              </a:r>
              <a:endParaRPr sz="1700">
                <a:solidFill>
                  <a:schemeClr val="dk1"/>
                </a:solidFill>
                <a:latin typeface="Overpass"/>
                <a:ea typeface="Overpass"/>
                <a:cs typeface="Overpass"/>
                <a:sym typeface="Overpass"/>
              </a:endParaRPr>
            </a:p>
            <a:p>
              <a:pPr marL="457200" lvl="0" indent="0" algn="l" rtl="0">
                <a:spcBef>
                  <a:spcPts val="0"/>
                </a:spcBef>
                <a:spcAft>
                  <a:spcPts val="0"/>
                </a:spcAft>
                <a:buNone/>
              </a:pPr>
              <a:endParaRPr sz="1700">
                <a:solidFill>
                  <a:schemeClr val="dk1"/>
                </a:solidFill>
                <a:latin typeface="Overpass"/>
                <a:ea typeface="Overpass"/>
                <a:cs typeface="Overpass"/>
                <a:sym typeface="Overpass"/>
              </a:endParaRPr>
            </a:p>
            <a:p>
              <a:pPr marL="457200" lvl="0" indent="-336550" algn="l" rtl="0">
                <a:spcBef>
                  <a:spcPts val="0"/>
                </a:spcBef>
                <a:spcAft>
                  <a:spcPts val="0"/>
                </a:spcAft>
                <a:buClr>
                  <a:schemeClr val="dk1"/>
                </a:buClr>
                <a:buSzPts val="1700"/>
                <a:buFont typeface="Overpass"/>
                <a:buChar char="●"/>
              </a:pPr>
              <a:r>
                <a:rPr lang="en" sz="1700">
                  <a:solidFill>
                    <a:schemeClr val="dk1"/>
                  </a:solidFill>
                  <a:latin typeface="Overpass"/>
                  <a:ea typeface="Overpass"/>
                  <a:cs typeface="Overpass"/>
                  <a:sym typeface="Overpass"/>
                </a:rPr>
                <a:t>California, Texas, and New York have emerged as leaders, enacting 20, 12, and 10 bills, respectively, in 2025 alone </a:t>
              </a:r>
              <a:r>
                <a:rPr lang="en" sz="1700" u="sng">
                  <a:solidFill>
                    <a:schemeClr val="hlink"/>
                  </a:solidFill>
                  <a:latin typeface="Overpass"/>
                  <a:ea typeface="Overpass"/>
                  <a:cs typeface="Overpass"/>
                  <a:sym typeface="Overpass"/>
                  <a:hlinkClick r:id="rId5"/>
                </a:rPr>
                <a:t>(Stanford HAI 2026)</a:t>
              </a:r>
              <a:r>
                <a:rPr lang="en" sz="1700">
                  <a:solidFill>
                    <a:schemeClr val="dk1"/>
                  </a:solidFill>
                  <a:latin typeface="Overpass"/>
                  <a:ea typeface="Overpass"/>
                  <a:cs typeface="Overpass"/>
                  <a:sym typeface="Overpass"/>
                </a:rPr>
                <a:t>.</a:t>
              </a:r>
              <a:endParaRPr sz="1700">
                <a:solidFill>
                  <a:schemeClr val="dk1"/>
                </a:solidFill>
                <a:latin typeface="Overpass"/>
                <a:ea typeface="Overpass"/>
                <a:cs typeface="Overpass"/>
                <a:sym typeface="Overpass"/>
              </a:endParaRPr>
            </a:p>
            <a:p>
              <a:pPr marL="457200" lvl="0" indent="0" algn="l" rtl="0">
                <a:spcBef>
                  <a:spcPts val="0"/>
                </a:spcBef>
                <a:spcAft>
                  <a:spcPts val="0"/>
                </a:spcAft>
                <a:buNone/>
              </a:pPr>
              <a:endParaRPr sz="1700">
                <a:solidFill>
                  <a:schemeClr val="dk1"/>
                </a:solidFill>
                <a:latin typeface="Overpass"/>
                <a:ea typeface="Overpass"/>
                <a:cs typeface="Overpass"/>
                <a:sym typeface="Overpass"/>
              </a:endParaRPr>
            </a:p>
            <a:p>
              <a:pPr marL="457200" lvl="0" indent="-336550" algn="l" rtl="0">
                <a:spcBef>
                  <a:spcPts val="0"/>
                </a:spcBef>
                <a:spcAft>
                  <a:spcPts val="0"/>
                </a:spcAft>
                <a:buClr>
                  <a:schemeClr val="dk1"/>
                </a:buClr>
                <a:buSzPts val="1700"/>
                <a:buFont typeface="Overpass"/>
                <a:buChar char="●"/>
              </a:pPr>
              <a:r>
                <a:rPr lang="en" sz="1700">
                  <a:solidFill>
                    <a:schemeClr val="dk1"/>
                  </a:solidFill>
                  <a:latin typeface="Overpass"/>
                  <a:ea typeface="Overpass"/>
                  <a:cs typeface="Overpass"/>
                  <a:sym typeface="Overpass"/>
                </a:rPr>
                <a:t>Much of this legislation aims to put fences around the deployment of AI or place prescriptive guardrails around its actual development </a:t>
              </a:r>
              <a:r>
                <a:rPr lang="en" sz="1700" u="sng">
                  <a:solidFill>
                    <a:schemeClr val="hlink"/>
                  </a:solidFill>
                  <a:latin typeface="Overpass"/>
                  <a:ea typeface="Overpass"/>
                  <a:cs typeface="Overpass"/>
                  <a:sym typeface="Overpass"/>
                  <a:hlinkClick r:id="rId6"/>
                </a:rPr>
                <a:t>(Thierer and Kolas 2026)</a:t>
              </a:r>
              <a:r>
                <a:rPr lang="en" sz="1700">
                  <a:solidFill>
                    <a:schemeClr val="dk1"/>
                  </a:solidFill>
                  <a:latin typeface="Overpass"/>
                  <a:ea typeface="Overpass"/>
                  <a:cs typeface="Overpass"/>
                  <a:sym typeface="Overpass"/>
                </a:rPr>
                <a:t>.</a:t>
              </a:r>
              <a:endParaRPr sz="1700">
                <a:solidFill>
                  <a:schemeClr val="dk1"/>
                </a:solidFill>
                <a:latin typeface="Overpass"/>
                <a:ea typeface="Overpass"/>
                <a:cs typeface="Overpass"/>
                <a:sym typeface="Overpass"/>
              </a:endParaRPr>
            </a:p>
            <a:p>
              <a:pPr marL="914400" lvl="1" indent="-336550" algn="l" rtl="0">
                <a:spcBef>
                  <a:spcPts val="0"/>
                </a:spcBef>
                <a:spcAft>
                  <a:spcPts val="0"/>
                </a:spcAft>
                <a:buClr>
                  <a:schemeClr val="dk1"/>
                </a:buClr>
                <a:buSzPts val="1700"/>
                <a:buFont typeface="Overpass"/>
                <a:buChar char="○"/>
              </a:pPr>
              <a:r>
                <a:rPr lang="en" sz="1700" u="sng">
                  <a:solidFill>
                    <a:schemeClr val="dk1"/>
                  </a:solidFill>
                  <a:latin typeface="Overpass"/>
                  <a:ea typeface="Overpass"/>
                  <a:cs typeface="Overpass"/>
                  <a:sym typeface="Overpass"/>
                </a:rPr>
                <a:t>Examples</a:t>
              </a:r>
              <a:r>
                <a:rPr lang="en" sz="1700">
                  <a:solidFill>
                    <a:schemeClr val="dk1"/>
                  </a:solidFill>
                  <a:latin typeface="Overpass"/>
                  <a:ea typeface="Overpass"/>
                  <a:cs typeface="Overpass"/>
                  <a:sym typeface="Overpass"/>
                </a:rPr>
                <a:t>:</a:t>
              </a:r>
              <a:endParaRPr sz="1700">
                <a:solidFill>
                  <a:schemeClr val="dk1"/>
                </a:solidFill>
                <a:latin typeface="Overpass"/>
                <a:ea typeface="Overpass"/>
                <a:cs typeface="Overpass"/>
                <a:sym typeface="Overpass"/>
              </a:endParaRPr>
            </a:p>
            <a:p>
              <a:pPr marL="1371600" lvl="2" indent="-336550" algn="l" rtl="0">
                <a:spcBef>
                  <a:spcPts val="0"/>
                </a:spcBef>
                <a:spcAft>
                  <a:spcPts val="0"/>
                </a:spcAft>
                <a:buClr>
                  <a:schemeClr val="dk1"/>
                </a:buClr>
                <a:buSzPts val="1700"/>
                <a:buFont typeface="Overpass"/>
                <a:buChar char="■"/>
              </a:pPr>
              <a:r>
                <a:rPr lang="en" sz="1700">
                  <a:solidFill>
                    <a:schemeClr val="dk1"/>
                  </a:solidFill>
                  <a:latin typeface="Overpass"/>
                  <a:ea typeface="Overpass"/>
                  <a:cs typeface="Overpass"/>
                  <a:sym typeface="Overpass"/>
                </a:rPr>
                <a:t>Algorithmic discrimination safeguards in Colorado.</a:t>
              </a:r>
              <a:endParaRPr sz="1700">
                <a:solidFill>
                  <a:schemeClr val="dk1"/>
                </a:solidFill>
                <a:latin typeface="Overpass"/>
                <a:ea typeface="Overpass"/>
                <a:cs typeface="Overpass"/>
                <a:sym typeface="Overpass"/>
              </a:endParaRPr>
            </a:p>
            <a:p>
              <a:pPr marL="1371600" lvl="2" indent="-336550" algn="l" rtl="0">
                <a:spcBef>
                  <a:spcPts val="0"/>
                </a:spcBef>
                <a:spcAft>
                  <a:spcPts val="0"/>
                </a:spcAft>
                <a:buClr>
                  <a:schemeClr val="dk1"/>
                </a:buClr>
                <a:buSzPts val="1700"/>
                <a:buFont typeface="Overpass"/>
                <a:buChar char="■"/>
              </a:pPr>
              <a:r>
                <a:rPr lang="en" sz="1700">
                  <a:solidFill>
                    <a:schemeClr val="dk1"/>
                  </a:solidFill>
                  <a:latin typeface="Overpass"/>
                  <a:ea typeface="Overpass"/>
                  <a:cs typeface="Overpass"/>
                  <a:sym typeface="Overpass"/>
                </a:rPr>
                <a:t>Nevada and Illinois’ ban on using AI in mental healthcare.</a:t>
              </a:r>
              <a:endParaRPr sz="1700">
                <a:solidFill>
                  <a:schemeClr val="dk1"/>
                </a:solidFill>
                <a:latin typeface="Overpass"/>
                <a:ea typeface="Overpass"/>
                <a:cs typeface="Overpass"/>
                <a:sym typeface="Overpass"/>
              </a:endParaRPr>
            </a:p>
            <a:p>
              <a:pPr marL="1371600" lvl="2" indent="-336550" algn="l" rtl="0">
                <a:spcBef>
                  <a:spcPts val="0"/>
                </a:spcBef>
                <a:spcAft>
                  <a:spcPts val="0"/>
                </a:spcAft>
                <a:buClr>
                  <a:schemeClr val="dk1"/>
                </a:buClr>
                <a:buSzPts val="1700"/>
                <a:buFont typeface="Overpass"/>
                <a:buChar char="■"/>
              </a:pPr>
              <a:r>
                <a:rPr lang="en" sz="1700">
                  <a:solidFill>
                    <a:schemeClr val="dk1"/>
                  </a:solidFill>
                  <a:latin typeface="Overpass"/>
                  <a:ea typeface="Overpass"/>
                  <a:cs typeface="Overpass"/>
                  <a:sym typeface="Overpass"/>
                </a:rPr>
                <a:t>New York SB 7263 - bar the use of AI in providing legal advice.</a:t>
              </a:r>
              <a:endParaRPr sz="1700">
                <a:solidFill>
                  <a:schemeClr val="dk1"/>
                </a:solidFill>
                <a:latin typeface="Overpass"/>
                <a:ea typeface="Overpass"/>
                <a:cs typeface="Overpass"/>
                <a:sym typeface="Overpas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40"/>
          <p:cNvPicPr preferRelativeResize="0"/>
          <p:nvPr/>
        </p:nvPicPr>
        <p:blipFill rotWithShape="1">
          <a:blip r:embed="rId3">
            <a:alphaModFix/>
          </a:blip>
          <a:srcRect l="27776" r="31595"/>
          <a:stretch/>
        </p:blipFill>
        <p:spPr>
          <a:xfrm>
            <a:off x="-1" y="1482"/>
            <a:ext cx="2788210" cy="5143501"/>
          </a:xfrm>
          <a:prstGeom prst="rect">
            <a:avLst/>
          </a:prstGeom>
          <a:noFill/>
          <a:ln>
            <a:noFill/>
          </a:ln>
        </p:spPr>
      </p:pic>
      <p:sp>
        <p:nvSpPr>
          <p:cNvPr id="227" name="Google Shape;227;p40"/>
          <p:cNvSpPr/>
          <p:nvPr/>
        </p:nvSpPr>
        <p:spPr>
          <a:xfrm>
            <a:off x="-1" y="0"/>
            <a:ext cx="2788200" cy="5143500"/>
          </a:xfrm>
          <a:prstGeom prst="rect">
            <a:avLst/>
          </a:prstGeom>
          <a:solidFill>
            <a:srgbClr val="D70000">
              <a:alpha val="83529"/>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28" name="Google Shape;228;p40"/>
          <p:cNvPicPr preferRelativeResize="0"/>
          <p:nvPr/>
        </p:nvPicPr>
        <p:blipFill rotWithShape="1">
          <a:blip r:embed="rId4">
            <a:alphaModFix/>
          </a:blip>
          <a:srcRect/>
          <a:stretch/>
        </p:blipFill>
        <p:spPr>
          <a:xfrm>
            <a:off x="186346" y="4428638"/>
            <a:ext cx="811467" cy="645118"/>
          </a:xfrm>
          <a:prstGeom prst="rect">
            <a:avLst/>
          </a:prstGeom>
          <a:noFill/>
          <a:ln>
            <a:noFill/>
          </a:ln>
        </p:spPr>
      </p:pic>
      <p:sp>
        <p:nvSpPr>
          <p:cNvPr id="229" name="Google Shape;229;p40"/>
          <p:cNvSpPr txBox="1">
            <a:spLocks noGrp="1"/>
          </p:cNvSpPr>
          <p:nvPr>
            <p:ph type="body" idx="1"/>
          </p:nvPr>
        </p:nvSpPr>
        <p:spPr>
          <a:xfrm>
            <a:off x="3333155" y="1675463"/>
            <a:ext cx="5144400" cy="1792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None/>
            </a:pPr>
            <a:r>
              <a:rPr lang="en" sz="1800">
                <a:latin typeface="Overpass"/>
                <a:ea typeface="Overpass"/>
                <a:cs typeface="Overpass"/>
                <a:sym typeface="Overpass"/>
              </a:rPr>
              <a:t>R Street Institute is a nonprofit, nonpartisan public policy research organization. Our mission is to engage in policy research and outreach to promote free markets, and limited government.</a:t>
            </a:r>
            <a:endParaRPr sz="1800">
              <a:latin typeface="Overpass"/>
              <a:ea typeface="Overpass"/>
              <a:cs typeface="Overpass"/>
              <a:sym typeface="Overpass"/>
            </a:endParaRPr>
          </a:p>
          <a:p>
            <a:pPr marL="342900" lvl="0" indent="0" algn="l" rtl="0">
              <a:lnSpc>
                <a:spcPct val="90000"/>
              </a:lnSpc>
              <a:spcBef>
                <a:spcPts val="800"/>
              </a:spcBef>
              <a:spcAft>
                <a:spcPts val="0"/>
              </a:spcAft>
              <a:buSzPts val="2100"/>
              <a:buNone/>
            </a:pPr>
            <a:endParaRPr sz="1800">
              <a:latin typeface="Overpass"/>
              <a:ea typeface="Overpass"/>
              <a:cs typeface="Overpass"/>
              <a:sym typeface="Overpass"/>
            </a:endParaRPr>
          </a:p>
        </p:txBody>
      </p:sp>
      <p:sp>
        <p:nvSpPr>
          <p:cNvPr id="230" name="Google Shape;230;p40"/>
          <p:cNvSpPr txBox="1"/>
          <p:nvPr/>
        </p:nvSpPr>
        <p:spPr>
          <a:xfrm>
            <a:off x="186350" y="988025"/>
            <a:ext cx="2333100" cy="2146800"/>
          </a:xfrm>
          <a:prstGeom prst="rect">
            <a:avLst/>
          </a:prstGeom>
          <a:noFill/>
          <a:ln>
            <a:noFill/>
          </a:ln>
        </p:spPr>
        <p:txBody>
          <a:bodyPr spcFirstLastPara="1" wrap="square" lIns="68575" tIns="34275" rIns="68575" bIns="34275" anchor="ctr" anchorCtr="0">
            <a:noAutofit/>
          </a:bodyPr>
          <a:lstStyle/>
          <a:p>
            <a:pPr marL="215900" marR="0" lvl="0" indent="-127000" algn="ctr" rtl="0">
              <a:lnSpc>
                <a:spcPct val="100000"/>
              </a:lnSpc>
              <a:spcBef>
                <a:spcPts val="0"/>
              </a:spcBef>
              <a:spcAft>
                <a:spcPts val="0"/>
              </a:spcAft>
              <a:buClr>
                <a:schemeClr val="dk1"/>
              </a:buClr>
              <a:buSzPts val="1400"/>
              <a:buFont typeface="Arial"/>
              <a:buNone/>
            </a:pPr>
            <a:r>
              <a:rPr lang="en" sz="3600" b="1">
                <a:solidFill>
                  <a:schemeClr val="lt1"/>
                </a:solidFill>
                <a:latin typeface="Overpass"/>
                <a:ea typeface="Overpass"/>
                <a:cs typeface="Overpass"/>
                <a:sym typeface="Overpass"/>
              </a:rPr>
              <a:t>Who We Are</a:t>
            </a:r>
            <a:endParaRPr sz="3600" b="1" i="0" u="none" strike="noStrike" cap="none">
              <a:solidFill>
                <a:schemeClr val="lt1"/>
              </a:solidFill>
              <a:latin typeface="Overpass"/>
              <a:ea typeface="Overpass"/>
              <a:cs typeface="Overpass"/>
              <a:sym typeface="Overpass"/>
            </a:endParaRPr>
          </a:p>
        </p:txBody>
      </p:sp>
      <p:sp>
        <p:nvSpPr>
          <p:cNvPr id="231" name="Google Shape;231;p40"/>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7"/>
        <p:cNvGrpSpPr/>
        <p:nvPr/>
      </p:nvGrpSpPr>
      <p:grpSpPr>
        <a:xfrm>
          <a:off x="0" y="0"/>
          <a:ext cx="0" cy="0"/>
          <a:chOff x="0" y="0"/>
          <a:chExt cx="0" cy="0"/>
        </a:xfrm>
      </p:grpSpPr>
      <p:grpSp>
        <p:nvGrpSpPr>
          <p:cNvPr id="468" name="Google Shape;468;p58"/>
          <p:cNvGrpSpPr/>
          <p:nvPr/>
        </p:nvGrpSpPr>
        <p:grpSpPr>
          <a:xfrm>
            <a:off x="0" y="0"/>
            <a:ext cx="9144000" cy="5143500"/>
            <a:chOff x="0" y="0"/>
            <a:chExt cx="9144000" cy="5143500"/>
          </a:xfrm>
        </p:grpSpPr>
        <p:sp>
          <p:nvSpPr>
            <p:cNvPr id="469" name="Google Shape;469;p58"/>
            <p:cNvSpPr/>
            <p:nvPr/>
          </p:nvSpPr>
          <p:spPr>
            <a:xfrm>
              <a:off x="0" y="0"/>
              <a:ext cx="9144000" cy="76200"/>
            </a:xfrm>
            <a:prstGeom prst="rect">
              <a:avLst/>
            </a:prstGeom>
            <a:solidFill>
              <a:srgbClr val="CF202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70" name="Google Shape;470;p58"/>
            <p:cNvSpPr/>
            <p:nvPr/>
          </p:nvSpPr>
          <p:spPr>
            <a:xfrm>
              <a:off x="0" y="5067300"/>
              <a:ext cx="9144000" cy="76200"/>
            </a:xfrm>
            <a:prstGeom prst="rect">
              <a:avLst/>
            </a:prstGeom>
            <a:solidFill>
              <a:srgbClr val="1C1C1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471" name="Google Shape;471;p58"/>
          <p:cNvGrpSpPr/>
          <p:nvPr/>
        </p:nvGrpSpPr>
        <p:grpSpPr>
          <a:xfrm>
            <a:off x="381000" y="361950"/>
            <a:ext cx="1581300" cy="285900"/>
            <a:chOff x="381000" y="361950"/>
            <a:chExt cx="1581300" cy="285900"/>
          </a:xfrm>
        </p:grpSpPr>
        <p:pic>
          <p:nvPicPr>
            <p:cNvPr id="472" name="Google Shape;472;p58"/>
            <p:cNvPicPr preferRelativeResize="0"/>
            <p:nvPr/>
          </p:nvPicPr>
          <p:blipFill rotWithShape="1">
            <a:blip r:embed="rId4">
              <a:alphaModFix/>
            </a:blip>
            <a:srcRect/>
            <a:stretch/>
          </p:blipFill>
          <p:spPr>
            <a:xfrm>
              <a:off x="381000" y="381000"/>
              <a:ext cx="114300" cy="228600"/>
            </a:xfrm>
            <a:prstGeom prst="rect">
              <a:avLst/>
            </a:prstGeom>
            <a:noFill/>
            <a:ln>
              <a:noFill/>
            </a:ln>
          </p:spPr>
        </p:pic>
        <p:sp>
          <p:nvSpPr>
            <p:cNvPr id="473" name="Google Shape;473;p58"/>
            <p:cNvSpPr txBox="1"/>
            <p:nvPr/>
          </p:nvSpPr>
          <p:spPr>
            <a:xfrm>
              <a:off x="533400" y="361950"/>
              <a:ext cx="1428900" cy="285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a:solidFill>
                    <a:srgbClr val="1C1C1C"/>
                  </a:solidFill>
                  <a:latin typeface="Overpass ExtraBold"/>
                  <a:ea typeface="Overpass ExtraBold"/>
                  <a:cs typeface="Overpass ExtraBold"/>
                  <a:sym typeface="Overpass ExtraBold"/>
                </a:rPr>
                <a:t>R STREET</a:t>
              </a:r>
              <a:endParaRPr sz="1400" b="0">
                <a:solidFill>
                  <a:srgbClr val="1C1C1C"/>
                </a:solidFill>
                <a:latin typeface="Overpass ExtraBold"/>
                <a:ea typeface="Overpass ExtraBold"/>
                <a:cs typeface="Overpass ExtraBold"/>
                <a:sym typeface="Overpass ExtraBold"/>
              </a:endParaRPr>
            </a:p>
          </p:txBody>
        </p:sp>
      </p:grpSp>
      <p:sp>
        <p:nvSpPr>
          <p:cNvPr id="474" name="Google Shape;474;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475" name="Google Shape;475;p58"/>
          <p:cNvSpPr txBox="1">
            <a:spLocks noGrp="1"/>
          </p:cNvSpPr>
          <p:nvPr>
            <p:ph type="title"/>
          </p:nvPr>
        </p:nvSpPr>
        <p:spPr>
          <a:xfrm>
            <a:off x="571500" y="647850"/>
            <a:ext cx="8001000" cy="762000"/>
          </a:xfrm>
          <a:prstGeom prst="rect">
            <a:avLst/>
          </a:prstGeom>
          <a:solidFill>
            <a:srgbClr val="000000">
              <a:alpha val="0"/>
            </a:srgbClr>
          </a:solidFill>
          <a:ln>
            <a:noFill/>
          </a:ln>
        </p:spPr>
        <p:txBody>
          <a:bodyPr spcFirstLastPara="1" wrap="square" lIns="0" tIns="0" rIns="0" bIns="0" anchor="ctr" anchorCtr="0">
            <a:normAutofit/>
          </a:bodyPr>
          <a:lstStyle/>
          <a:p>
            <a:pPr marL="0" lvl="0" indent="0" algn="l" rtl="0">
              <a:spcBef>
                <a:spcPts val="0"/>
              </a:spcBef>
              <a:spcAft>
                <a:spcPts val="0"/>
              </a:spcAft>
              <a:buNone/>
            </a:pPr>
            <a:r>
              <a:rPr lang="en" sz="2720">
                <a:solidFill>
                  <a:srgbClr val="1C1C1C"/>
                </a:solidFill>
                <a:latin typeface="Overpass ExtraBold"/>
                <a:ea typeface="Overpass ExtraBold"/>
                <a:cs typeface="Overpass ExtraBold"/>
                <a:sym typeface="Overpass ExtraBold"/>
              </a:rPr>
              <a:t>Problems with the Patchwork: Rent-Seeking</a:t>
            </a:r>
            <a:endParaRPr sz="2720" b="0">
              <a:solidFill>
                <a:srgbClr val="1C1C1C"/>
              </a:solidFill>
              <a:latin typeface="Overpass ExtraBold"/>
              <a:ea typeface="Overpass ExtraBold"/>
              <a:cs typeface="Overpass ExtraBold"/>
              <a:sym typeface="Overpass ExtraBold"/>
            </a:endParaRPr>
          </a:p>
        </p:txBody>
      </p:sp>
      <p:grpSp>
        <p:nvGrpSpPr>
          <p:cNvPr id="476" name="Google Shape;476;p58"/>
          <p:cNvGrpSpPr/>
          <p:nvPr/>
        </p:nvGrpSpPr>
        <p:grpSpPr>
          <a:xfrm>
            <a:off x="527974" y="1409850"/>
            <a:ext cx="4508565" cy="3429000"/>
            <a:chOff x="571500" y="1409700"/>
            <a:chExt cx="8001003" cy="3429000"/>
          </a:xfrm>
        </p:grpSpPr>
        <p:sp>
          <p:nvSpPr>
            <p:cNvPr id="477" name="Google Shape;477;p58"/>
            <p:cNvSpPr/>
            <p:nvPr/>
          </p:nvSpPr>
          <p:spPr>
            <a:xfrm>
              <a:off x="571500" y="1409700"/>
              <a:ext cx="8001000" cy="3429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78" name="Google Shape;478;p58"/>
            <p:cNvSpPr txBox="1"/>
            <p:nvPr/>
          </p:nvSpPr>
          <p:spPr>
            <a:xfrm>
              <a:off x="571503" y="1409700"/>
              <a:ext cx="8001000" cy="3429000"/>
            </a:xfrm>
            <a:prstGeom prst="rect">
              <a:avLst/>
            </a:prstGeom>
            <a:noFill/>
            <a:ln>
              <a:noFill/>
            </a:ln>
          </p:spPr>
          <p:txBody>
            <a:bodyPr spcFirstLastPara="1" wrap="square" lIns="95250" tIns="95250" rIns="95250" bIns="95250" anchor="t" anchorCtr="0">
              <a:noAutofit/>
            </a:bodyPr>
            <a:lstStyle/>
            <a:p>
              <a:pPr marL="457200" lvl="0" indent="-317500" algn="l" rtl="0">
                <a:spcBef>
                  <a:spcPts val="0"/>
                </a:spcBef>
                <a:spcAft>
                  <a:spcPts val="0"/>
                </a:spcAft>
                <a:buClr>
                  <a:schemeClr val="dk1"/>
                </a:buClr>
                <a:buSzPts val="1400"/>
                <a:buFont typeface="Overpass"/>
                <a:buChar char="●"/>
              </a:pPr>
              <a:r>
                <a:rPr lang="en">
                  <a:solidFill>
                    <a:schemeClr val="dk1"/>
                  </a:solidFill>
                  <a:latin typeface="Overpass"/>
                  <a:ea typeface="Overpass"/>
                  <a:cs typeface="Overpass"/>
                  <a:sym typeface="Overpass"/>
                </a:rPr>
                <a:t>Public concerns over the Labor Market impact of AI, or its other societal impacts, naturally lend themselves to “Bootlegger and Baptists”-style capture.</a:t>
              </a:r>
              <a:endParaRPr>
                <a:solidFill>
                  <a:schemeClr val="dk1"/>
                </a:solidFill>
                <a:latin typeface="Overpass"/>
                <a:ea typeface="Overpass"/>
                <a:cs typeface="Overpass"/>
                <a:sym typeface="Overpass"/>
              </a:endParaRPr>
            </a:p>
            <a:p>
              <a:pPr marL="457200" lvl="0" indent="0" algn="l" rtl="0">
                <a:spcBef>
                  <a:spcPts val="0"/>
                </a:spcBef>
                <a:spcAft>
                  <a:spcPts val="0"/>
                </a:spcAft>
                <a:buNone/>
              </a:pPr>
              <a:endParaRPr>
                <a:solidFill>
                  <a:schemeClr val="dk1"/>
                </a:solidFill>
                <a:latin typeface="Overpass"/>
                <a:ea typeface="Overpass"/>
                <a:cs typeface="Overpass"/>
                <a:sym typeface="Overpass"/>
              </a:endParaRPr>
            </a:p>
            <a:p>
              <a:pPr marL="457200" lvl="0" indent="-317500" algn="l" rtl="0">
                <a:spcBef>
                  <a:spcPts val="0"/>
                </a:spcBef>
                <a:spcAft>
                  <a:spcPts val="0"/>
                </a:spcAft>
                <a:buClr>
                  <a:schemeClr val="dk1"/>
                </a:buClr>
                <a:buSzPts val="1400"/>
                <a:buFont typeface="Overpass"/>
                <a:buChar char="●"/>
              </a:pPr>
              <a:r>
                <a:rPr lang="en">
                  <a:solidFill>
                    <a:schemeClr val="dk1"/>
                  </a:solidFill>
                  <a:latin typeface="Overpass"/>
                  <a:ea typeface="Overpass"/>
                  <a:cs typeface="Overpass"/>
                  <a:sym typeface="Overpass"/>
                </a:rPr>
                <a:t>Intense competition in the Generative AI marketplace may provide an impetus for efforts to “raise rivals costs” </a:t>
              </a:r>
              <a:r>
                <a:rPr lang="en" u="sng">
                  <a:solidFill>
                    <a:schemeClr val="hlink"/>
                  </a:solidFill>
                  <a:latin typeface="Overpass"/>
                  <a:ea typeface="Overpass"/>
                  <a:cs typeface="Overpass"/>
                  <a:sym typeface="Overpass"/>
                  <a:hlinkClick r:id="rId5"/>
                </a:rPr>
                <a:t>(Thielman 2026)</a:t>
              </a:r>
              <a:r>
                <a:rPr lang="en">
                  <a:solidFill>
                    <a:schemeClr val="dk1"/>
                  </a:solidFill>
                  <a:latin typeface="Overpass"/>
                  <a:ea typeface="Overpass"/>
                  <a:cs typeface="Overpass"/>
                  <a:sym typeface="Overpass"/>
                </a:rPr>
                <a:t>.</a:t>
              </a:r>
              <a:endParaRPr>
                <a:solidFill>
                  <a:schemeClr val="dk1"/>
                </a:solidFill>
                <a:latin typeface="Overpass"/>
                <a:ea typeface="Overpass"/>
                <a:cs typeface="Overpass"/>
                <a:sym typeface="Overpass"/>
              </a:endParaRPr>
            </a:p>
            <a:p>
              <a:pPr marL="457200" lvl="0" indent="0" algn="l" rtl="0">
                <a:spcBef>
                  <a:spcPts val="0"/>
                </a:spcBef>
                <a:spcAft>
                  <a:spcPts val="0"/>
                </a:spcAft>
                <a:buNone/>
              </a:pPr>
              <a:endParaRPr>
                <a:solidFill>
                  <a:schemeClr val="dk1"/>
                </a:solidFill>
                <a:latin typeface="Overpass"/>
                <a:ea typeface="Overpass"/>
                <a:cs typeface="Overpass"/>
                <a:sym typeface="Overpass"/>
              </a:endParaRPr>
            </a:p>
            <a:p>
              <a:pPr marL="457200" lvl="0" indent="-317500" algn="l" rtl="0">
                <a:spcBef>
                  <a:spcPts val="0"/>
                </a:spcBef>
                <a:spcAft>
                  <a:spcPts val="0"/>
                </a:spcAft>
                <a:buClr>
                  <a:schemeClr val="dk1"/>
                </a:buClr>
                <a:buSzPts val="1400"/>
                <a:buFont typeface="Overpass"/>
                <a:buChar char="●"/>
              </a:pPr>
              <a:r>
                <a:rPr lang="en" b="1">
                  <a:solidFill>
                    <a:schemeClr val="dk1"/>
                  </a:solidFill>
                  <a:latin typeface="Overpass"/>
                  <a:ea typeface="Overpass"/>
                  <a:cs typeface="Overpass"/>
                  <a:sym typeface="Overpass"/>
                </a:rPr>
                <a:t>~80%</a:t>
              </a:r>
              <a:r>
                <a:rPr lang="en">
                  <a:solidFill>
                    <a:schemeClr val="dk1"/>
                  </a:solidFill>
                  <a:latin typeface="Overpass"/>
                  <a:ea typeface="Overpass"/>
                  <a:cs typeface="Overpass"/>
                  <a:sym typeface="Overpass"/>
                </a:rPr>
                <a:t> decline in quality-adjusted prices for AI; a boon for consumers </a:t>
              </a:r>
              <a:r>
                <a:rPr lang="en" u="sng">
                  <a:solidFill>
                    <a:schemeClr val="hlink"/>
                  </a:solidFill>
                  <a:latin typeface="Overpass"/>
                  <a:ea typeface="Overpass"/>
                  <a:cs typeface="Overpass"/>
                  <a:sym typeface="Overpass"/>
                  <a:hlinkClick r:id="rId6"/>
                </a:rPr>
                <a:t>(André, Bétin, and Gal 2025)</a:t>
              </a:r>
              <a:r>
                <a:rPr lang="en">
                  <a:solidFill>
                    <a:schemeClr val="dk1"/>
                  </a:solidFill>
                  <a:latin typeface="Overpass"/>
                  <a:ea typeface="Overpass"/>
                  <a:cs typeface="Overpass"/>
                  <a:sym typeface="Overpass"/>
                </a:rPr>
                <a:t>.</a:t>
              </a:r>
              <a:endParaRPr>
                <a:solidFill>
                  <a:schemeClr val="dk1"/>
                </a:solidFill>
                <a:latin typeface="Overpass"/>
                <a:ea typeface="Overpass"/>
                <a:cs typeface="Overpass"/>
                <a:sym typeface="Overpass"/>
              </a:endParaRPr>
            </a:p>
            <a:p>
              <a:pPr marL="457200" lvl="0" indent="0" algn="l" rtl="0">
                <a:spcBef>
                  <a:spcPts val="0"/>
                </a:spcBef>
                <a:spcAft>
                  <a:spcPts val="0"/>
                </a:spcAft>
                <a:buNone/>
              </a:pPr>
              <a:endParaRPr>
                <a:solidFill>
                  <a:schemeClr val="dk1"/>
                </a:solidFill>
                <a:latin typeface="Overpass"/>
                <a:ea typeface="Overpass"/>
                <a:cs typeface="Overpass"/>
                <a:sym typeface="Overpass"/>
              </a:endParaRPr>
            </a:p>
            <a:p>
              <a:pPr marL="457200" lvl="0" indent="-317500" algn="l" rtl="0">
                <a:spcBef>
                  <a:spcPts val="0"/>
                </a:spcBef>
                <a:spcAft>
                  <a:spcPts val="0"/>
                </a:spcAft>
                <a:buClr>
                  <a:schemeClr val="dk1"/>
                </a:buClr>
                <a:buSzPts val="1400"/>
                <a:buFont typeface="Overpass"/>
                <a:buChar char="●"/>
              </a:pPr>
              <a:r>
                <a:rPr lang="en">
                  <a:solidFill>
                    <a:schemeClr val="dk1"/>
                  </a:solidFill>
                  <a:latin typeface="Overpass"/>
                  <a:ea typeface="Overpass"/>
                  <a:cs typeface="Overpass"/>
                  <a:sym typeface="Overpass"/>
                </a:rPr>
                <a:t>Preserving competitive markets will be key in driving productivity gains.</a:t>
              </a:r>
              <a:endParaRPr>
                <a:solidFill>
                  <a:schemeClr val="dk1"/>
                </a:solidFill>
                <a:latin typeface="Overpass"/>
                <a:ea typeface="Overpass"/>
                <a:cs typeface="Overpass"/>
                <a:sym typeface="Overpass"/>
              </a:endParaRPr>
            </a:p>
            <a:p>
              <a:pPr marL="0" lvl="0" indent="0" algn="l" rtl="0">
                <a:spcBef>
                  <a:spcPts val="0"/>
                </a:spcBef>
                <a:spcAft>
                  <a:spcPts val="0"/>
                </a:spcAft>
                <a:buNone/>
              </a:pPr>
              <a:endParaRPr>
                <a:solidFill>
                  <a:schemeClr val="dk1"/>
                </a:solidFill>
                <a:latin typeface="Overpass"/>
                <a:ea typeface="Overpass"/>
                <a:cs typeface="Overpass"/>
                <a:sym typeface="Overpass"/>
              </a:endParaRPr>
            </a:p>
            <a:p>
              <a:pPr marL="0" lvl="0" indent="0" algn="l" rtl="0">
                <a:spcBef>
                  <a:spcPts val="0"/>
                </a:spcBef>
                <a:spcAft>
                  <a:spcPts val="0"/>
                </a:spcAft>
                <a:buNone/>
              </a:pPr>
              <a:endParaRPr>
                <a:solidFill>
                  <a:schemeClr val="dk1"/>
                </a:solidFill>
                <a:latin typeface="Overpass"/>
                <a:ea typeface="Overpass"/>
                <a:cs typeface="Overpass"/>
                <a:sym typeface="Overpass"/>
              </a:endParaRPr>
            </a:p>
          </p:txBody>
        </p:sp>
      </p:grpSp>
      <p:pic>
        <p:nvPicPr>
          <p:cNvPr id="479" name="Google Shape;479;p58" title="Screenshot 2026-05-01 163513.png"/>
          <p:cNvPicPr preferRelativeResize="0"/>
          <p:nvPr/>
        </p:nvPicPr>
        <p:blipFill>
          <a:blip r:embed="rId7">
            <a:alphaModFix/>
          </a:blip>
          <a:stretch>
            <a:fillRect/>
          </a:stretch>
        </p:blipFill>
        <p:spPr>
          <a:xfrm>
            <a:off x="5618590" y="1409850"/>
            <a:ext cx="2953910" cy="342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3"/>
        <p:cNvGrpSpPr/>
        <p:nvPr/>
      </p:nvGrpSpPr>
      <p:grpSpPr>
        <a:xfrm>
          <a:off x="0" y="0"/>
          <a:ext cx="0" cy="0"/>
          <a:chOff x="0" y="0"/>
          <a:chExt cx="0" cy="0"/>
        </a:xfrm>
      </p:grpSpPr>
      <p:grpSp>
        <p:nvGrpSpPr>
          <p:cNvPr id="484" name="Google Shape;484;p59"/>
          <p:cNvGrpSpPr/>
          <p:nvPr/>
        </p:nvGrpSpPr>
        <p:grpSpPr>
          <a:xfrm>
            <a:off x="0" y="0"/>
            <a:ext cx="9144000" cy="5143500"/>
            <a:chOff x="0" y="0"/>
            <a:chExt cx="9144000" cy="5143500"/>
          </a:xfrm>
        </p:grpSpPr>
        <p:sp>
          <p:nvSpPr>
            <p:cNvPr id="485" name="Google Shape;485;p59"/>
            <p:cNvSpPr/>
            <p:nvPr/>
          </p:nvSpPr>
          <p:spPr>
            <a:xfrm>
              <a:off x="0" y="0"/>
              <a:ext cx="9144000" cy="76200"/>
            </a:xfrm>
            <a:prstGeom prst="rect">
              <a:avLst/>
            </a:prstGeom>
            <a:solidFill>
              <a:srgbClr val="CF202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86" name="Google Shape;486;p59"/>
            <p:cNvSpPr/>
            <p:nvPr/>
          </p:nvSpPr>
          <p:spPr>
            <a:xfrm>
              <a:off x="0" y="5067300"/>
              <a:ext cx="9144000" cy="76200"/>
            </a:xfrm>
            <a:prstGeom prst="rect">
              <a:avLst/>
            </a:prstGeom>
            <a:solidFill>
              <a:srgbClr val="1C1C1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487" name="Google Shape;487;p59"/>
          <p:cNvGrpSpPr/>
          <p:nvPr/>
        </p:nvGrpSpPr>
        <p:grpSpPr>
          <a:xfrm>
            <a:off x="381000" y="361950"/>
            <a:ext cx="1581300" cy="285900"/>
            <a:chOff x="381000" y="361950"/>
            <a:chExt cx="1581300" cy="285900"/>
          </a:xfrm>
        </p:grpSpPr>
        <p:pic>
          <p:nvPicPr>
            <p:cNvPr id="488" name="Google Shape;488;p59"/>
            <p:cNvPicPr preferRelativeResize="0"/>
            <p:nvPr/>
          </p:nvPicPr>
          <p:blipFill rotWithShape="1">
            <a:blip r:embed="rId4">
              <a:alphaModFix/>
            </a:blip>
            <a:srcRect/>
            <a:stretch/>
          </p:blipFill>
          <p:spPr>
            <a:xfrm>
              <a:off x="381000" y="381000"/>
              <a:ext cx="114300" cy="228600"/>
            </a:xfrm>
            <a:prstGeom prst="rect">
              <a:avLst/>
            </a:prstGeom>
            <a:noFill/>
            <a:ln>
              <a:noFill/>
            </a:ln>
          </p:spPr>
        </p:pic>
        <p:sp>
          <p:nvSpPr>
            <p:cNvPr id="489" name="Google Shape;489;p59"/>
            <p:cNvSpPr txBox="1"/>
            <p:nvPr/>
          </p:nvSpPr>
          <p:spPr>
            <a:xfrm>
              <a:off x="533400" y="361950"/>
              <a:ext cx="1428900" cy="285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a:solidFill>
                    <a:srgbClr val="1C1C1C"/>
                  </a:solidFill>
                  <a:latin typeface="Overpass ExtraBold"/>
                  <a:ea typeface="Overpass ExtraBold"/>
                  <a:cs typeface="Overpass ExtraBold"/>
                  <a:sym typeface="Overpass ExtraBold"/>
                </a:rPr>
                <a:t>R STREET</a:t>
              </a:r>
              <a:endParaRPr sz="1400" b="0">
                <a:solidFill>
                  <a:srgbClr val="1C1C1C"/>
                </a:solidFill>
                <a:latin typeface="Overpass ExtraBold"/>
                <a:ea typeface="Overpass ExtraBold"/>
                <a:cs typeface="Overpass ExtraBold"/>
                <a:sym typeface="Overpass ExtraBold"/>
              </a:endParaRPr>
            </a:p>
          </p:txBody>
        </p:sp>
      </p:grpSp>
      <p:sp>
        <p:nvSpPr>
          <p:cNvPr id="490" name="Google Shape;490;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
        <p:nvSpPr>
          <p:cNvPr id="491" name="Google Shape;491;p59"/>
          <p:cNvSpPr txBox="1">
            <a:spLocks noGrp="1"/>
          </p:cNvSpPr>
          <p:nvPr>
            <p:ph type="title"/>
          </p:nvPr>
        </p:nvSpPr>
        <p:spPr>
          <a:xfrm>
            <a:off x="571500" y="647850"/>
            <a:ext cx="8001000" cy="762000"/>
          </a:xfrm>
          <a:prstGeom prst="rect">
            <a:avLst/>
          </a:prstGeom>
          <a:solidFill>
            <a:srgbClr val="000000">
              <a:alpha val="0"/>
            </a:srgbClr>
          </a:solidFill>
          <a:ln>
            <a:noFill/>
          </a:ln>
        </p:spPr>
        <p:txBody>
          <a:bodyPr spcFirstLastPara="1" wrap="square" lIns="0" tIns="0" rIns="0" bIns="0" anchor="ctr" anchorCtr="0">
            <a:normAutofit fontScale="90000"/>
          </a:bodyPr>
          <a:lstStyle/>
          <a:p>
            <a:pPr marL="0" lvl="0" indent="0" algn="l" rtl="0">
              <a:spcBef>
                <a:spcPts val="0"/>
              </a:spcBef>
              <a:spcAft>
                <a:spcPts val="0"/>
              </a:spcAft>
              <a:buNone/>
            </a:pPr>
            <a:r>
              <a:rPr lang="en" sz="2720">
                <a:solidFill>
                  <a:srgbClr val="1C1C1C"/>
                </a:solidFill>
                <a:latin typeface="Overpass ExtraBold"/>
                <a:ea typeface="Overpass ExtraBold"/>
                <a:cs typeface="Overpass ExtraBold"/>
                <a:sym typeface="Overpass ExtraBold"/>
              </a:rPr>
              <a:t>Problems with the Patchwork: The Patchwork Problem</a:t>
            </a:r>
            <a:endParaRPr sz="2720" b="0">
              <a:solidFill>
                <a:srgbClr val="1C1C1C"/>
              </a:solidFill>
              <a:latin typeface="Overpass ExtraBold"/>
              <a:ea typeface="Overpass ExtraBold"/>
              <a:cs typeface="Overpass ExtraBold"/>
              <a:sym typeface="Overpass ExtraBold"/>
            </a:endParaRPr>
          </a:p>
        </p:txBody>
      </p:sp>
      <p:grpSp>
        <p:nvGrpSpPr>
          <p:cNvPr id="492" name="Google Shape;492;p59"/>
          <p:cNvGrpSpPr/>
          <p:nvPr/>
        </p:nvGrpSpPr>
        <p:grpSpPr>
          <a:xfrm>
            <a:off x="528000" y="1409850"/>
            <a:ext cx="8001000" cy="3429000"/>
            <a:chOff x="571500" y="1409700"/>
            <a:chExt cx="8001000" cy="3429000"/>
          </a:xfrm>
        </p:grpSpPr>
        <p:sp>
          <p:nvSpPr>
            <p:cNvPr id="493" name="Google Shape;493;p59"/>
            <p:cNvSpPr/>
            <p:nvPr/>
          </p:nvSpPr>
          <p:spPr>
            <a:xfrm>
              <a:off x="571500" y="1409700"/>
              <a:ext cx="8001000" cy="3429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94" name="Google Shape;494;p59"/>
            <p:cNvSpPr txBox="1"/>
            <p:nvPr/>
          </p:nvSpPr>
          <p:spPr>
            <a:xfrm>
              <a:off x="571500" y="1409700"/>
              <a:ext cx="8001000" cy="3429000"/>
            </a:xfrm>
            <a:prstGeom prst="rect">
              <a:avLst/>
            </a:prstGeom>
            <a:noFill/>
            <a:ln>
              <a:noFill/>
            </a:ln>
          </p:spPr>
          <p:txBody>
            <a:bodyPr spcFirstLastPara="1" wrap="square" lIns="95250" tIns="95250" rIns="95250" bIns="95250" anchor="t" anchorCtr="0">
              <a:noAutofit/>
            </a:bodyPr>
            <a:lstStyle/>
            <a:p>
              <a:pPr marL="457200" lvl="0" indent="-342900" algn="l" rtl="0">
                <a:spcBef>
                  <a:spcPts val="0"/>
                </a:spcBef>
                <a:spcAft>
                  <a:spcPts val="0"/>
                </a:spcAft>
                <a:buClr>
                  <a:schemeClr val="dk1"/>
                </a:buClr>
                <a:buSzPts val="1800"/>
                <a:buFont typeface="Overpass"/>
                <a:buChar char="●"/>
              </a:pPr>
              <a:r>
                <a:rPr lang="en" sz="1800">
                  <a:solidFill>
                    <a:schemeClr val="dk1"/>
                  </a:solidFill>
                  <a:latin typeface="Overpass"/>
                  <a:ea typeface="Overpass"/>
                  <a:cs typeface="Overpass"/>
                  <a:sym typeface="Overpass"/>
                </a:rPr>
                <a:t>So what?</a:t>
              </a:r>
              <a:endParaRPr sz="1800">
                <a:solidFill>
                  <a:schemeClr val="dk1"/>
                </a:solidFill>
                <a:latin typeface="Overpass"/>
                <a:ea typeface="Overpass"/>
                <a:cs typeface="Overpass"/>
                <a:sym typeface="Overpass"/>
              </a:endParaRPr>
            </a:p>
            <a:p>
              <a:pPr marL="0" lvl="0" indent="0" algn="l" rtl="0">
                <a:spcBef>
                  <a:spcPts val="0"/>
                </a:spcBef>
                <a:spcAft>
                  <a:spcPts val="0"/>
                </a:spcAft>
                <a:buNone/>
              </a:pPr>
              <a:endParaRPr sz="1800">
                <a:solidFill>
                  <a:schemeClr val="dk1"/>
                </a:solidFill>
                <a:latin typeface="Overpass"/>
                <a:ea typeface="Overpass"/>
                <a:cs typeface="Overpass"/>
                <a:sym typeface="Overpass"/>
              </a:endParaRPr>
            </a:p>
            <a:p>
              <a:pPr marL="457200" lvl="0" indent="-342900" algn="l" rtl="0">
                <a:spcBef>
                  <a:spcPts val="0"/>
                </a:spcBef>
                <a:spcAft>
                  <a:spcPts val="0"/>
                </a:spcAft>
                <a:buClr>
                  <a:schemeClr val="dk1"/>
                </a:buClr>
                <a:buSzPts val="1800"/>
                <a:buFont typeface="Overpass"/>
                <a:buChar char="●"/>
              </a:pPr>
              <a:r>
                <a:rPr lang="en" sz="1800">
                  <a:solidFill>
                    <a:schemeClr val="dk1"/>
                  </a:solidFill>
                  <a:latin typeface="Overpass"/>
                  <a:ea typeface="Overpass"/>
                  <a:cs typeface="Overpass"/>
                  <a:sym typeface="Overpass"/>
                </a:rPr>
                <a:t>AI systems are highly interconnected. The development and training of models involves input contracts and outputs that are not geographically restricted.</a:t>
              </a:r>
              <a:endParaRPr sz="1800">
                <a:solidFill>
                  <a:schemeClr val="dk1"/>
                </a:solidFill>
                <a:latin typeface="Overpass"/>
                <a:ea typeface="Overpass"/>
                <a:cs typeface="Overpass"/>
                <a:sym typeface="Overpass"/>
              </a:endParaRPr>
            </a:p>
            <a:p>
              <a:pPr marL="457200" lvl="0" indent="0" algn="l" rtl="0">
                <a:spcBef>
                  <a:spcPts val="0"/>
                </a:spcBef>
                <a:spcAft>
                  <a:spcPts val="0"/>
                </a:spcAft>
                <a:buNone/>
              </a:pPr>
              <a:endParaRPr sz="1800">
                <a:solidFill>
                  <a:schemeClr val="dk1"/>
                </a:solidFill>
                <a:latin typeface="Overpass"/>
                <a:ea typeface="Overpass"/>
                <a:cs typeface="Overpass"/>
                <a:sym typeface="Overpass"/>
              </a:endParaRPr>
            </a:p>
            <a:p>
              <a:pPr marL="457200" lvl="0" indent="-342900" algn="l" rtl="0">
                <a:spcBef>
                  <a:spcPts val="0"/>
                </a:spcBef>
                <a:spcAft>
                  <a:spcPts val="0"/>
                </a:spcAft>
                <a:buClr>
                  <a:schemeClr val="dk1"/>
                </a:buClr>
                <a:buSzPts val="1800"/>
                <a:buFont typeface="Overpass"/>
                <a:buChar char="●"/>
              </a:pPr>
              <a:r>
                <a:rPr lang="en" sz="1800">
                  <a:solidFill>
                    <a:schemeClr val="dk1"/>
                  </a:solidFill>
                  <a:latin typeface="Overpass"/>
                  <a:ea typeface="Overpass"/>
                  <a:cs typeface="Overpass"/>
                  <a:sym typeface="Overpass"/>
                </a:rPr>
                <a:t>Conforming to each state’s different framework would create a substantial compliance burden for firms and increase transaction costs. Even if “best” governance framework were selected </a:t>
              </a:r>
              <a:r>
                <a:rPr lang="en" sz="1800" u="sng">
                  <a:solidFill>
                    <a:schemeClr val="hlink"/>
                  </a:solidFill>
                  <a:latin typeface="Overpass"/>
                  <a:ea typeface="Overpass"/>
                  <a:cs typeface="Overpass"/>
                  <a:sym typeface="Overpass"/>
                  <a:hlinkClick r:id="rId5"/>
                </a:rPr>
                <a:t>(Ford 2025)</a:t>
              </a:r>
              <a:r>
                <a:rPr lang="en" sz="1800">
                  <a:solidFill>
                    <a:schemeClr val="dk1"/>
                  </a:solidFill>
                  <a:latin typeface="Overpass"/>
                  <a:ea typeface="Overpass"/>
                  <a:cs typeface="Overpass"/>
                  <a:sym typeface="Overpass"/>
                </a:rPr>
                <a:t>. </a:t>
              </a:r>
              <a:endParaRPr sz="1800">
                <a:solidFill>
                  <a:schemeClr val="dk1"/>
                </a:solidFill>
                <a:latin typeface="Overpass"/>
                <a:ea typeface="Overpass"/>
                <a:cs typeface="Overpass"/>
                <a:sym typeface="Overpass"/>
              </a:endParaRPr>
            </a:p>
            <a:p>
              <a:pPr marL="914400" lvl="1" indent="-330200" algn="l" rtl="0">
                <a:spcBef>
                  <a:spcPts val="0"/>
                </a:spcBef>
                <a:spcAft>
                  <a:spcPts val="0"/>
                </a:spcAft>
                <a:buClr>
                  <a:schemeClr val="dk1"/>
                </a:buClr>
                <a:buSzPts val="1600"/>
                <a:buFont typeface="Overpass"/>
                <a:buChar char="○"/>
              </a:pPr>
              <a:r>
                <a:rPr lang="en" sz="1600">
                  <a:solidFill>
                    <a:schemeClr val="dk1"/>
                  </a:solidFill>
                  <a:latin typeface="Overpass"/>
                  <a:ea typeface="Overpass"/>
                  <a:cs typeface="Overpass"/>
                  <a:sym typeface="Overpass"/>
                </a:rPr>
                <a:t>For example, having to create different contractual arrangements to adhere to state data privacy rules.</a:t>
              </a:r>
              <a:endParaRPr sz="1600">
                <a:solidFill>
                  <a:schemeClr val="dk1"/>
                </a:solidFill>
                <a:latin typeface="Overpass"/>
                <a:ea typeface="Overpass"/>
                <a:cs typeface="Overpass"/>
                <a:sym typeface="Overpass"/>
              </a:endParaRPr>
            </a:p>
            <a:p>
              <a:pPr marL="457200" lvl="0" indent="0" algn="l" rtl="0">
                <a:spcBef>
                  <a:spcPts val="0"/>
                </a:spcBef>
                <a:spcAft>
                  <a:spcPts val="0"/>
                </a:spcAft>
                <a:buNone/>
              </a:pPr>
              <a:endParaRPr sz="1800">
                <a:solidFill>
                  <a:schemeClr val="dk1"/>
                </a:solidFill>
                <a:latin typeface="Overpass"/>
                <a:ea typeface="Overpass"/>
                <a:cs typeface="Overpass"/>
                <a:sym typeface="Overpass"/>
              </a:endParaRPr>
            </a:p>
            <a:p>
              <a:pPr marL="0" lvl="0" indent="0" algn="l" rtl="0">
                <a:spcBef>
                  <a:spcPts val="0"/>
                </a:spcBef>
                <a:spcAft>
                  <a:spcPts val="0"/>
                </a:spcAft>
                <a:buNone/>
              </a:pPr>
              <a:endParaRPr sz="1800">
                <a:solidFill>
                  <a:schemeClr val="dk1"/>
                </a:solidFill>
                <a:latin typeface="Overpass"/>
                <a:ea typeface="Overpass"/>
                <a:cs typeface="Overpass"/>
                <a:sym typeface="Overpass"/>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8"/>
        <p:cNvGrpSpPr/>
        <p:nvPr/>
      </p:nvGrpSpPr>
      <p:grpSpPr>
        <a:xfrm>
          <a:off x="0" y="0"/>
          <a:ext cx="0" cy="0"/>
          <a:chOff x="0" y="0"/>
          <a:chExt cx="0" cy="0"/>
        </a:xfrm>
      </p:grpSpPr>
      <p:grpSp>
        <p:nvGrpSpPr>
          <p:cNvPr id="499" name="Google Shape;499;p60"/>
          <p:cNvGrpSpPr/>
          <p:nvPr/>
        </p:nvGrpSpPr>
        <p:grpSpPr>
          <a:xfrm>
            <a:off x="0" y="0"/>
            <a:ext cx="9144000" cy="5143500"/>
            <a:chOff x="0" y="0"/>
            <a:chExt cx="9144000" cy="5143500"/>
          </a:xfrm>
        </p:grpSpPr>
        <p:sp>
          <p:nvSpPr>
            <p:cNvPr id="500" name="Google Shape;500;p60"/>
            <p:cNvSpPr/>
            <p:nvPr/>
          </p:nvSpPr>
          <p:spPr>
            <a:xfrm>
              <a:off x="0" y="0"/>
              <a:ext cx="9144000" cy="76200"/>
            </a:xfrm>
            <a:prstGeom prst="rect">
              <a:avLst/>
            </a:prstGeom>
            <a:solidFill>
              <a:srgbClr val="CF202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01" name="Google Shape;501;p60"/>
            <p:cNvSpPr/>
            <p:nvPr/>
          </p:nvSpPr>
          <p:spPr>
            <a:xfrm>
              <a:off x="0" y="5067300"/>
              <a:ext cx="9144000" cy="76200"/>
            </a:xfrm>
            <a:prstGeom prst="rect">
              <a:avLst/>
            </a:prstGeom>
            <a:solidFill>
              <a:srgbClr val="1C1C1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502" name="Google Shape;502;p60"/>
          <p:cNvGrpSpPr/>
          <p:nvPr/>
        </p:nvGrpSpPr>
        <p:grpSpPr>
          <a:xfrm>
            <a:off x="381000" y="361950"/>
            <a:ext cx="1581300" cy="285900"/>
            <a:chOff x="381000" y="361950"/>
            <a:chExt cx="1581300" cy="285900"/>
          </a:xfrm>
        </p:grpSpPr>
        <p:pic>
          <p:nvPicPr>
            <p:cNvPr id="503" name="Google Shape;503;p60"/>
            <p:cNvPicPr preferRelativeResize="0"/>
            <p:nvPr/>
          </p:nvPicPr>
          <p:blipFill rotWithShape="1">
            <a:blip r:embed="rId4">
              <a:alphaModFix/>
            </a:blip>
            <a:srcRect/>
            <a:stretch/>
          </p:blipFill>
          <p:spPr>
            <a:xfrm>
              <a:off x="381000" y="381000"/>
              <a:ext cx="114300" cy="228600"/>
            </a:xfrm>
            <a:prstGeom prst="rect">
              <a:avLst/>
            </a:prstGeom>
            <a:noFill/>
            <a:ln>
              <a:noFill/>
            </a:ln>
          </p:spPr>
        </p:pic>
        <p:sp>
          <p:nvSpPr>
            <p:cNvPr id="504" name="Google Shape;504;p60"/>
            <p:cNvSpPr txBox="1"/>
            <p:nvPr/>
          </p:nvSpPr>
          <p:spPr>
            <a:xfrm>
              <a:off x="533400" y="361950"/>
              <a:ext cx="1428900" cy="285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a:solidFill>
                    <a:srgbClr val="1C1C1C"/>
                  </a:solidFill>
                  <a:latin typeface="Overpass ExtraBold"/>
                  <a:ea typeface="Overpass ExtraBold"/>
                  <a:cs typeface="Overpass ExtraBold"/>
                  <a:sym typeface="Overpass ExtraBold"/>
                </a:rPr>
                <a:t>R STREET</a:t>
              </a:r>
              <a:endParaRPr sz="1400" b="0">
                <a:solidFill>
                  <a:srgbClr val="1C1C1C"/>
                </a:solidFill>
                <a:latin typeface="Overpass ExtraBold"/>
                <a:ea typeface="Overpass ExtraBold"/>
                <a:cs typeface="Overpass ExtraBold"/>
                <a:sym typeface="Overpass ExtraBold"/>
              </a:endParaRPr>
            </a:p>
          </p:txBody>
        </p:sp>
      </p:grpSp>
      <p:sp>
        <p:nvSpPr>
          <p:cNvPr id="505" name="Google Shape;505;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506" name="Google Shape;506;p60"/>
          <p:cNvSpPr txBox="1">
            <a:spLocks noGrp="1"/>
          </p:cNvSpPr>
          <p:nvPr>
            <p:ph type="title"/>
          </p:nvPr>
        </p:nvSpPr>
        <p:spPr>
          <a:xfrm>
            <a:off x="571500" y="647850"/>
            <a:ext cx="8001000" cy="762000"/>
          </a:xfrm>
          <a:prstGeom prst="rect">
            <a:avLst/>
          </a:prstGeom>
          <a:solidFill>
            <a:srgbClr val="000000">
              <a:alpha val="0"/>
            </a:srgbClr>
          </a:solidFill>
          <a:ln>
            <a:noFill/>
          </a:ln>
        </p:spPr>
        <p:txBody>
          <a:bodyPr spcFirstLastPara="1" wrap="square" lIns="0" tIns="0" rIns="0" bIns="0" anchor="ctr" anchorCtr="0">
            <a:normAutofit/>
          </a:bodyPr>
          <a:lstStyle/>
          <a:p>
            <a:pPr marL="0" lvl="0" indent="0" algn="l" rtl="0">
              <a:spcBef>
                <a:spcPts val="0"/>
              </a:spcBef>
              <a:spcAft>
                <a:spcPts val="0"/>
              </a:spcAft>
              <a:buNone/>
            </a:pPr>
            <a:r>
              <a:rPr lang="en" sz="2200">
                <a:solidFill>
                  <a:srgbClr val="1C1C1C"/>
                </a:solidFill>
                <a:latin typeface="Overpass ExtraBold"/>
                <a:ea typeface="Overpass ExtraBold"/>
                <a:cs typeface="Overpass ExtraBold"/>
                <a:sym typeface="Overpass ExtraBold"/>
              </a:rPr>
              <a:t>Problems with the Patchwork: The “Sacramento-Albany” Effect</a:t>
            </a:r>
            <a:endParaRPr sz="2200" b="0">
              <a:solidFill>
                <a:srgbClr val="1C1C1C"/>
              </a:solidFill>
              <a:latin typeface="Overpass ExtraBold"/>
              <a:ea typeface="Overpass ExtraBold"/>
              <a:cs typeface="Overpass ExtraBold"/>
              <a:sym typeface="Overpass ExtraBold"/>
            </a:endParaRPr>
          </a:p>
        </p:txBody>
      </p:sp>
      <p:grpSp>
        <p:nvGrpSpPr>
          <p:cNvPr id="507" name="Google Shape;507;p60"/>
          <p:cNvGrpSpPr/>
          <p:nvPr/>
        </p:nvGrpSpPr>
        <p:grpSpPr>
          <a:xfrm>
            <a:off x="528000" y="1409850"/>
            <a:ext cx="8001000" cy="3429000"/>
            <a:chOff x="571500" y="1409700"/>
            <a:chExt cx="8001000" cy="3429000"/>
          </a:xfrm>
        </p:grpSpPr>
        <p:sp>
          <p:nvSpPr>
            <p:cNvPr id="508" name="Google Shape;508;p60"/>
            <p:cNvSpPr/>
            <p:nvPr/>
          </p:nvSpPr>
          <p:spPr>
            <a:xfrm>
              <a:off x="571500" y="1409700"/>
              <a:ext cx="8001000" cy="3429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09" name="Google Shape;509;p60"/>
            <p:cNvSpPr txBox="1"/>
            <p:nvPr/>
          </p:nvSpPr>
          <p:spPr>
            <a:xfrm>
              <a:off x="571500" y="1409700"/>
              <a:ext cx="8001000" cy="3429000"/>
            </a:xfrm>
            <a:prstGeom prst="rect">
              <a:avLst/>
            </a:prstGeom>
            <a:noFill/>
            <a:ln>
              <a:noFill/>
            </a:ln>
          </p:spPr>
          <p:txBody>
            <a:bodyPr spcFirstLastPara="1" wrap="square" lIns="95250" tIns="95250" rIns="95250" bIns="95250" anchor="t" anchorCtr="0">
              <a:noAutofit/>
            </a:bodyPr>
            <a:lstStyle/>
            <a:p>
              <a:pPr marL="457200" lvl="0" indent="-342900" algn="l" rtl="0">
                <a:spcBef>
                  <a:spcPts val="0"/>
                </a:spcBef>
                <a:spcAft>
                  <a:spcPts val="0"/>
                </a:spcAft>
                <a:buClr>
                  <a:schemeClr val="dk1"/>
                </a:buClr>
                <a:buSzPts val="1800"/>
                <a:buFont typeface="Overpass"/>
                <a:buChar char="●"/>
              </a:pPr>
              <a:r>
                <a:rPr lang="en" sz="1800">
                  <a:solidFill>
                    <a:schemeClr val="dk1"/>
                  </a:solidFill>
                  <a:latin typeface="Overpass"/>
                  <a:ea typeface="Overpass"/>
                  <a:cs typeface="Overpass"/>
                  <a:sym typeface="Overpass"/>
                </a:rPr>
                <a:t>Due to their sheer economic size California, New York and Texas would effectively be able to set policy for the rest of the country (</a:t>
              </a:r>
              <a:r>
                <a:rPr lang="en" sz="1800" u="sng">
                  <a:solidFill>
                    <a:schemeClr val="hlink"/>
                  </a:solidFill>
                  <a:latin typeface="Overpass"/>
                  <a:ea typeface="Overpass"/>
                  <a:cs typeface="Overpass"/>
                  <a:sym typeface="Overpass"/>
                  <a:hlinkClick r:id="rId5"/>
                </a:rPr>
                <a:t>Huddleston 2024</a:t>
              </a:r>
              <a:r>
                <a:rPr lang="en" sz="1800">
                  <a:solidFill>
                    <a:schemeClr val="dk1"/>
                  </a:solidFill>
                  <a:latin typeface="Overpass"/>
                  <a:ea typeface="Overpass"/>
                  <a:cs typeface="Overpass"/>
                  <a:sym typeface="Overpass"/>
                </a:rPr>
                <a:t>; </a:t>
              </a:r>
              <a:r>
                <a:rPr lang="en" sz="1800" u="sng">
                  <a:solidFill>
                    <a:schemeClr val="hlink"/>
                  </a:solidFill>
                  <a:latin typeface="Overpass"/>
                  <a:ea typeface="Overpass"/>
                  <a:cs typeface="Overpass"/>
                  <a:sym typeface="Overpass"/>
                  <a:hlinkClick r:id="rId6"/>
                </a:rPr>
                <a:t>Frazier and Thierer 2025</a:t>
              </a:r>
              <a:r>
                <a:rPr lang="en" sz="1800">
                  <a:solidFill>
                    <a:schemeClr val="dk1"/>
                  </a:solidFill>
                  <a:latin typeface="Overpass"/>
                  <a:ea typeface="Overpass"/>
                  <a:cs typeface="Overpass"/>
                  <a:sym typeface="Overpass"/>
                </a:rPr>
                <a:t>)</a:t>
              </a:r>
              <a:endParaRPr sz="1800">
                <a:solidFill>
                  <a:schemeClr val="dk1"/>
                </a:solidFill>
                <a:latin typeface="Overpass"/>
                <a:ea typeface="Overpass"/>
                <a:cs typeface="Overpass"/>
                <a:sym typeface="Overpass"/>
              </a:endParaRPr>
            </a:p>
            <a:p>
              <a:pPr marL="0" lvl="0" indent="0" algn="l" rtl="0">
                <a:spcBef>
                  <a:spcPts val="0"/>
                </a:spcBef>
                <a:spcAft>
                  <a:spcPts val="0"/>
                </a:spcAft>
                <a:buNone/>
              </a:pPr>
              <a:endParaRPr sz="1800">
                <a:solidFill>
                  <a:schemeClr val="dk1"/>
                </a:solidFill>
                <a:latin typeface="Overpass"/>
                <a:ea typeface="Overpass"/>
                <a:cs typeface="Overpass"/>
                <a:sym typeface="Overpass"/>
              </a:endParaRPr>
            </a:p>
            <a:p>
              <a:pPr marL="457200" lvl="0" indent="-342900" algn="l" rtl="0">
                <a:spcBef>
                  <a:spcPts val="0"/>
                </a:spcBef>
                <a:spcAft>
                  <a:spcPts val="0"/>
                </a:spcAft>
                <a:buClr>
                  <a:schemeClr val="dk1"/>
                </a:buClr>
                <a:buSzPts val="1800"/>
                <a:buFont typeface="Overpass"/>
                <a:buChar char="●"/>
              </a:pPr>
              <a:r>
                <a:rPr lang="en" sz="1800">
                  <a:solidFill>
                    <a:schemeClr val="dk1"/>
                  </a:solidFill>
                  <a:latin typeface="Overpass"/>
                  <a:ea typeface="Overpass"/>
                  <a:cs typeface="Overpass"/>
                  <a:sym typeface="Overpass"/>
                </a:rPr>
                <a:t>AI developers or users hoping to achieve nationwide distribution or scale would be required to comply with these state frameworks.</a:t>
              </a:r>
              <a:endParaRPr sz="1800">
                <a:solidFill>
                  <a:schemeClr val="dk1"/>
                </a:solidFill>
                <a:latin typeface="Overpass"/>
                <a:ea typeface="Overpass"/>
                <a:cs typeface="Overpass"/>
                <a:sym typeface="Overpass"/>
              </a:endParaRPr>
            </a:p>
            <a:p>
              <a:pPr marL="457200" lvl="0" indent="0" algn="l" rtl="0">
                <a:spcBef>
                  <a:spcPts val="0"/>
                </a:spcBef>
                <a:spcAft>
                  <a:spcPts val="0"/>
                </a:spcAft>
                <a:buNone/>
              </a:pPr>
              <a:endParaRPr sz="1800">
                <a:solidFill>
                  <a:schemeClr val="dk1"/>
                </a:solidFill>
                <a:latin typeface="Overpass"/>
                <a:ea typeface="Overpass"/>
                <a:cs typeface="Overpass"/>
                <a:sym typeface="Overpass"/>
              </a:endParaRPr>
            </a:p>
            <a:p>
              <a:pPr marL="457200" lvl="0" indent="-342900" algn="l" rtl="0">
                <a:spcBef>
                  <a:spcPts val="0"/>
                </a:spcBef>
                <a:spcAft>
                  <a:spcPts val="0"/>
                </a:spcAft>
                <a:buClr>
                  <a:schemeClr val="dk1"/>
                </a:buClr>
                <a:buSzPts val="1800"/>
                <a:buFont typeface="Overpass"/>
                <a:buChar char="●"/>
              </a:pPr>
              <a:r>
                <a:rPr lang="en" sz="1800">
                  <a:solidFill>
                    <a:schemeClr val="dk1"/>
                  </a:solidFill>
                  <a:latin typeface="Overpass"/>
                  <a:ea typeface="Overpass"/>
                  <a:cs typeface="Overpass"/>
                  <a:sym typeface="Overpass"/>
                </a:rPr>
                <a:t>Thus attempts at rent-seeking in one of these states could impose costs on firms and users operating beyond state boundaries.</a:t>
              </a:r>
              <a:endParaRPr sz="1800">
                <a:solidFill>
                  <a:schemeClr val="dk1"/>
                </a:solidFill>
                <a:latin typeface="Overpass"/>
                <a:ea typeface="Overpass"/>
                <a:cs typeface="Overpass"/>
                <a:sym typeface="Overpass"/>
              </a:endParaRPr>
            </a:p>
            <a:p>
              <a:pPr marL="0" lvl="0" indent="0" algn="l" rtl="0">
                <a:spcBef>
                  <a:spcPts val="0"/>
                </a:spcBef>
                <a:spcAft>
                  <a:spcPts val="0"/>
                </a:spcAft>
                <a:buNone/>
              </a:pPr>
              <a:endParaRPr sz="1800">
                <a:solidFill>
                  <a:schemeClr val="dk1"/>
                </a:solidFill>
                <a:latin typeface="Overpass"/>
                <a:ea typeface="Overpass"/>
                <a:cs typeface="Overpass"/>
                <a:sym typeface="Overpass"/>
              </a:endParaRPr>
            </a:p>
            <a:p>
              <a:pPr marL="457200" lvl="0" indent="-342900" algn="l" rtl="0">
                <a:spcBef>
                  <a:spcPts val="0"/>
                </a:spcBef>
                <a:spcAft>
                  <a:spcPts val="0"/>
                </a:spcAft>
                <a:buClr>
                  <a:schemeClr val="dk1"/>
                </a:buClr>
                <a:buSzPts val="1800"/>
                <a:buFont typeface="Overpass"/>
                <a:buChar char="●"/>
              </a:pPr>
              <a:r>
                <a:rPr lang="en" sz="1800">
                  <a:solidFill>
                    <a:schemeClr val="dk1"/>
                  </a:solidFill>
                  <a:latin typeface="Overpass"/>
                  <a:ea typeface="Overpass"/>
                  <a:cs typeface="Overpass"/>
                  <a:sym typeface="Overpass"/>
                </a:rPr>
                <a:t>Big firms could absorb these, could potentially drive out smaller firms and become a barrier to entry for nascent entrepreneurs.</a:t>
              </a:r>
              <a:endParaRPr sz="1800">
                <a:solidFill>
                  <a:schemeClr val="dk1"/>
                </a:solidFill>
                <a:latin typeface="Overpass"/>
                <a:ea typeface="Overpass"/>
                <a:cs typeface="Overpass"/>
                <a:sym typeface="Overpass"/>
              </a:endParaRPr>
            </a:p>
            <a:p>
              <a:pPr marL="0" lvl="0" indent="0" algn="l" rtl="0">
                <a:spcBef>
                  <a:spcPts val="0"/>
                </a:spcBef>
                <a:spcAft>
                  <a:spcPts val="0"/>
                </a:spcAft>
                <a:buNone/>
              </a:pPr>
              <a:endParaRPr sz="1800">
                <a:solidFill>
                  <a:schemeClr val="dk1"/>
                </a:solidFill>
                <a:latin typeface="Overpass"/>
                <a:ea typeface="Overpass"/>
                <a:cs typeface="Overpass"/>
                <a:sym typeface="Overpass"/>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3"/>
        <p:cNvGrpSpPr/>
        <p:nvPr/>
      </p:nvGrpSpPr>
      <p:grpSpPr>
        <a:xfrm>
          <a:off x="0" y="0"/>
          <a:ext cx="0" cy="0"/>
          <a:chOff x="0" y="0"/>
          <a:chExt cx="0" cy="0"/>
        </a:xfrm>
      </p:grpSpPr>
      <p:grpSp>
        <p:nvGrpSpPr>
          <p:cNvPr id="514" name="Google Shape;514;p61"/>
          <p:cNvGrpSpPr/>
          <p:nvPr/>
        </p:nvGrpSpPr>
        <p:grpSpPr>
          <a:xfrm>
            <a:off x="0" y="0"/>
            <a:ext cx="9144000" cy="5143500"/>
            <a:chOff x="0" y="0"/>
            <a:chExt cx="9144000" cy="5143500"/>
          </a:xfrm>
        </p:grpSpPr>
        <p:sp>
          <p:nvSpPr>
            <p:cNvPr id="515" name="Google Shape;515;p61"/>
            <p:cNvSpPr/>
            <p:nvPr/>
          </p:nvSpPr>
          <p:spPr>
            <a:xfrm>
              <a:off x="0" y="0"/>
              <a:ext cx="9144000" cy="76200"/>
            </a:xfrm>
            <a:prstGeom prst="rect">
              <a:avLst/>
            </a:prstGeom>
            <a:solidFill>
              <a:srgbClr val="CF202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16" name="Google Shape;516;p61"/>
            <p:cNvSpPr/>
            <p:nvPr/>
          </p:nvSpPr>
          <p:spPr>
            <a:xfrm>
              <a:off x="0" y="5067300"/>
              <a:ext cx="9144000" cy="76200"/>
            </a:xfrm>
            <a:prstGeom prst="rect">
              <a:avLst/>
            </a:prstGeom>
            <a:solidFill>
              <a:srgbClr val="1C1C1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517" name="Google Shape;517;p61"/>
          <p:cNvGrpSpPr/>
          <p:nvPr/>
        </p:nvGrpSpPr>
        <p:grpSpPr>
          <a:xfrm>
            <a:off x="381000" y="361950"/>
            <a:ext cx="1581300" cy="285900"/>
            <a:chOff x="381000" y="361950"/>
            <a:chExt cx="1581300" cy="285900"/>
          </a:xfrm>
        </p:grpSpPr>
        <p:pic>
          <p:nvPicPr>
            <p:cNvPr id="518" name="Google Shape;518;p61"/>
            <p:cNvPicPr preferRelativeResize="0"/>
            <p:nvPr/>
          </p:nvPicPr>
          <p:blipFill rotWithShape="1">
            <a:blip r:embed="rId4">
              <a:alphaModFix/>
            </a:blip>
            <a:srcRect/>
            <a:stretch/>
          </p:blipFill>
          <p:spPr>
            <a:xfrm>
              <a:off x="381000" y="381000"/>
              <a:ext cx="114300" cy="228600"/>
            </a:xfrm>
            <a:prstGeom prst="rect">
              <a:avLst/>
            </a:prstGeom>
            <a:noFill/>
            <a:ln>
              <a:noFill/>
            </a:ln>
          </p:spPr>
        </p:pic>
        <p:sp>
          <p:nvSpPr>
            <p:cNvPr id="519" name="Google Shape;519;p61"/>
            <p:cNvSpPr txBox="1"/>
            <p:nvPr/>
          </p:nvSpPr>
          <p:spPr>
            <a:xfrm>
              <a:off x="533400" y="361950"/>
              <a:ext cx="1428900" cy="285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a:solidFill>
                    <a:srgbClr val="1C1C1C"/>
                  </a:solidFill>
                  <a:latin typeface="Overpass ExtraBold"/>
                  <a:ea typeface="Overpass ExtraBold"/>
                  <a:cs typeface="Overpass ExtraBold"/>
                  <a:sym typeface="Overpass ExtraBold"/>
                </a:rPr>
                <a:t>R STREET</a:t>
              </a:r>
              <a:endParaRPr sz="1400" b="0">
                <a:solidFill>
                  <a:srgbClr val="1C1C1C"/>
                </a:solidFill>
                <a:latin typeface="Overpass ExtraBold"/>
                <a:ea typeface="Overpass ExtraBold"/>
                <a:cs typeface="Overpass ExtraBold"/>
                <a:sym typeface="Overpass ExtraBold"/>
              </a:endParaRPr>
            </a:p>
          </p:txBody>
        </p:sp>
      </p:grpSp>
      <p:sp>
        <p:nvSpPr>
          <p:cNvPr id="520" name="Google Shape;520;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
        <p:nvSpPr>
          <p:cNvPr id="521" name="Google Shape;521;p61"/>
          <p:cNvSpPr txBox="1">
            <a:spLocks noGrp="1"/>
          </p:cNvSpPr>
          <p:nvPr>
            <p:ph type="title"/>
          </p:nvPr>
        </p:nvSpPr>
        <p:spPr>
          <a:xfrm>
            <a:off x="528000" y="647850"/>
            <a:ext cx="8001000" cy="762000"/>
          </a:xfrm>
          <a:prstGeom prst="rect">
            <a:avLst/>
          </a:prstGeom>
          <a:solidFill>
            <a:srgbClr val="000000">
              <a:alpha val="0"/>
            </a:srgbClr>
          </a:solidFill>
          <a:ln>
            <a:noFill/>
          </a:ln>
        </p:spPr>
        <p:txBody>
          <a:bodyPr spcFirstLastPara="1" wrap="square" lIns="0" tIns="0" rIns="0" bIns="0" anchor="ctr" anchorCtr="0">
            <a:normAutofit/>
          </a:bodyPr>
          <a:lstStyle/>
          <a:p>
            <a:pPr marL="0" lvl="0" indent="0" algn="l" rtl="0">
              <a:spcBef>
                <a:spcPts val="0"/>
              </a:spcBef>
              <a:spcAft>
                <a:spcPts val="0"/>
              </a:spcAft>
              <a:buNone/>
            </a:pPr>
            <a:r>
              <a:rPr lang="en" sz="2200">
                <a:solidFill>
                  <a:srgbClr val="1C1C1C"/>
                </a:solidFill>
                <a:latin typeface="Overpass ExtraBold"/>
                <a:ea typeface="Overpass ExtraBold"/>
                <a:cs typeface="Overpass ExtraBold"/>
                <a:sym typeface="Overpass ExtraBold"/>
              </a:rPr>
              <a:t>Problems with the Patchwork: Inertia and Pacing Problems </a:t>
            </a:r>
            <a:endParaRPr sz="2200" b="0">
              <a:solidFill>
                <a:srgbClr val="1C1C1C"/>
              </a:solidFill>
              <a:latin typeface="Overpass ExtraBold"/>
              <a:ea typeface="Overpass ExtraBold"/>
              <a:cs typeface="Overpass ExtraBold"/>
              <a:sym typeface="Overpass ExtraBold"/>
            </a:endParaRPr>
          </a:p>
        </p:txBody>
      </p:sp>
      <p:grpSp>
        <p:nvGrpSpPr>
          <p:cNvPr id="522" name="Google Shape;522;p61"/>
          <p:cNvGrpSpPr/>
          <p:nvPr/>
        </p:nvGrpSpPr>
        <p:grpSpPr>
          <a:xfrm>
            <a:off x="528000" y="1409850"/>
            <a:ext cx="8001000" cy="3429000"/>
            <a:chOff x="571500" y="1409700"/>
            <a:chExt cx="8001000" cy="3429000"/>
          </a:xfrm>
        </p:grpSpPr>
        <p:sp>
          <p:nvSpPr>
            <p:cNvPr id="523" name="Google Shape;523;p61"/>
            <p:cNvSpPr/>
            <p:nvPr/>
          </p:nvSpPr>
          <p:spPr>
            <a:xfrm>
              <a:off x="571500" y="1409700"/>
              <a:ext cx="8001000" cy="3429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24" name="Google Shape;524;p61"/>
            <p:cNvSpPr txBox="1"/>
            <p:nvPr/>
          </p:nvSpPr>
          <p:spPr>
            <a:xfrm>
              <a:off x="571500" y="1409700"/>
              <a:ext cx="8001000" cy="3429000"/>
            </a:xfrm>
            <a:prstGeom prst="rect">
              <a:avLst/>
            </a:prstGeom>
            <a:noFill/>
            <a:ln>
              <a:noFill/>
            </a:ln>
          </p:spPr>
          <p:txBody>
            <a:bodyPr spcFirstLastPara="1" wrap="square" lIns="95250" tIns="95250" rIns="95250" bIns="95250" anchor="t" anchorCtr="0">
              <a:noAutofit/>
            </a:bodyPr>
            <a:lstStyle/>
            <a:p>
              <a:pPr marL="457200" lvl="0" indent="-342900" algn="l" rtl="0">
                <a:spcBef>
                  <a:spcPts val="0"/>
                </a:spcBef>
                <a:spcAft>
                  <a:spcPts val="0"/>
                </a:spcAft>
                <a:buClr>
                  <a:schemeClr val="dk1"/>
                </a:buClr>
                <a:buSzPts val="1800"/>
                <a:buFont typeface="Overpass"/>
                <a:buChar char="●"/>
              </a:pPr>
              <a:r>
                <a:rPr lang="en" sz="1800">
                  <a:solidFill>
                    <a:schemeClr val="dk1"/>
                  </a:solidFill>
                  <a:latin typeface="Overpass"/>
                  <a:ea typeface="Overpass"/>
                  <a:cs typeface="Overpass"/>
                  <a:sym typeface="Overpass"/>
                </a:rPr>
                <a:t>Once in place, regulations tend not to change. Very little incentive for elected officials to alter them as the gains from deregulation are diffuse and the costs concentrated.</a:t>
              </a:r>
              <a:endParaRPr sz="1800">
                <a:solidFill>
                  <a:schemeClr val="dk1"/>
                </a:solidFill>
                <a:latin typeface="Overpass"/>
                <a:ea typeface="Overpass"/>
                <a:cs typeface="Overpass"/>
                <a:sym typeface="Overpass"/>
              </a:endParaRPr>
            </a:p>
            <a:p>
              <a:pPr marL="457200" lvl="0" indent="0" algn="l" rtl="0">
                <a:spcBef>
                  <a:spcPts val="0"/>
                </a:spcBef>
                <a:spcAft>
                  <a:spcPts val="0"/>
                </a:spcAft>
                <a:buNone/>
              </a:pPr>
              <a:endParaRPr sz="1800">
                <a:solidFill>
                  <a:schemeClr val="dk1"/>
                </a:solidFill>
                <a:latin typeface="Overpass"/>
                <a:ea typeface="Overpass"/>
                <a:cs typeface="Overpass"/>
                <a:sym typeface="Overpass"/>
              </a:endParaRPr>
            </a:p>
            <a:p>
              <a:pPr marL="457200" lvl="0" indent="-342900" algn="l" rtl="0">
                <a:spcBef>
                  <a:spcPts val="0"/>
                </a:spcBef>
                <a:spcAft>
                  <a:spcPts val="0"/>
                </a:spcAft>
                <a:buClr>
                  <a:schemeClr val="dk1"/>
                </a:buClr>
                <a:buSzPts val="1800"/>
                <a:buFont typeface="Overpass"/>
                <a:buChar char="●"/>
              </a:pPr>
              <a:r>
                <a:rPr lang="en" sz="1800">
                  <a:solidFill>
                    <a:schemeClr val="dk1"/>
                  </a:solidFill>
                  <a:latin typeface="Overpass"/>
                  <a:ea typeface="Overpass"/>
                  <a:cs typeface="Overpass"/>
                  <a:sym typeface="Overpass"/>
                </a:rPr>
                <a:t>Incumbent firms face the transitional gains trap; protected firms become hot-house flowers.</a:t>
              </a:r>
              <a:endParaRPr sz="1800">
                <a:solidFill>
                  <a:schemeClr val="dk1"/>
                </a:solidFill>
                <a:latin typeface="Overpass"/>
                <a:ea typeface="Overpass"/>
                <a:cs typeface="Overpass"/>
                <a:sym typeface="Overpass"/>
              </a:endParaRPr>
            </a:p>
            <a:p>
              <a:pPr marL="457200" lvl="0" indent="0" algn="l" rtl="0">
                <a:spcBef>
                  <a:spcPts val="0"/>
                </a:spcBef>
                <a:spcAft>
                  <a:spcPts val="0"/>
                </a:spcAft>
                <a:buNone/>
              </a:pPr>
              <a:endParaRPr sz="1800">
                <a:solidFill>
                  <a:schemeClr val="dk1"/>
                </a:solidFill>
                <a:latin typeface="Overpass"/>
                <a:ea typeface="Overpass"/>
                <a:cs typeface="Overpass"/>
                <a:sym typeface="Overpass"/>
              </a:endParaRPr>
            </a:p>
            <a:p>
              <a:pPr marL="457200" lvl="0" indent="-342900" algn="l" rtl="0">
                <a:spcBef>
                  <a:spcPts val="0"/>
                </a:spcBef>
                <a:spcAft>
                  <a:spcPts val="0"/>
                </a:spcAft>
                <a:buClr>
                  <a:schemeClr val="dk1"/>
                </a:buClr>
                <a:buSzPts val="1800"/>
                <a:buFont typeface="Overpass"/>
                <a:buChar char="●"/>
              </a:pPr>
              <a:r>
                <a:rPr lang="en" sz="1800">
                  <a:solidFill>
                    <a:schemeClr val="dk1"/>
                  </a:solidFill>
                  <a:latin typeface="Overpass"/>
                  <a:ea typeface="Overpass"/>
                  <a:cs typeface="Overpass"/>
                  <a:sym typeface="Overpass"/>
                </a:rPr>
                <a:t>It is not clear that these issues can be ameliorated via competitive federalism.</a:t>
              </a:r>
              <a:endParaRPr sz="1800">
                <a:solidFill>
                  <a:schemeClr val="dk1"/>
                </a:solidFill>
                <a:latin typeface="Overpass"/>
                <a:ea typeface="Overpass"/>
                <a:cs typeface="Overpass"/>
                <a:sym typeface="Overpass"/>
              </a:endParaRPr>
            </a:p>
            <a:p>
              <a:pPr marL="457200" lvl="0" indent="0" algn="l" rtl="0">
                <a:spcBef>
                  <a:spcPts val="0"/>
                </a:spcBef>
                <a:spcAft>
                  <a:spcPts val="0"/>
                </a:spcAft>
                <a:buNone/>
              </a:pPr>
              <a:endParaRPr sz="1800">
                <a:solidFill>
                  <a:schemeClr val="dk1"/>
                </a:solidFill>
                <a:latin typeface="Overpass"/>
                <a:ea typeface="Overpass"/>
                <a:cs typeface="Overpass"/>
                <a:sym typeface="Overpass"/>
              </a:endParaRPr>
            </a:p>
            <a:p>
              <a:pPr marL="0" lvl="0" indent="0" algn="l" rtl="0">
                <a:spcBef>
                  <a:spcPts val="0"/>
                </a:spcBef>
                <a:spcAft>
                  <a:spcPts val="0"/>
                </a:spcAft>
                <a:buNone/>
              </a:pPr>
              <a:endParaRPr sz="1800">
                <a:solidFill>
                  <a:schemeClr val="dk1"/>
                </a:solidFill>
                <a:latin typeface="Overpass"/>
                <a:ea typeface="Overpass"/>
                <a:cs typeface="Overpass"/>
                <a:sym typeface="Overpass"/>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8"/>
        <p:cNvGrpSpPr/>
        <p:nvPr/>
      </p:nvGrpSpPr>
      <p:grpSpPr>
        <a:xfrm>
          <a:off x="0" y="0"/>
          <a:ext cx="0" cy="0"/>
          <a:chOff x="0" y="0"/>
          <a:chExt cx="0" cy="0"/>
        </a:xfrm>
      </p:grpSpPr>
      <p:grpSp>
        <p:nvGrpSpPr>
          <p:cNvPr id="529" name="Google Shape;529;p62"/>
          <p:cNvGrpSpPr/>
          <p:nvPr/>
        </p:nvGrpSpPr>
        <p:grpSpPr>
          <a:xfrm>
            <a:off x="0" y="0"/>
            <a:ext cx="9144000" cy="5143500"/>
            <a:chOff x="0" y="0"/>
            <a:chExt cx="9144000" cy="5143500"/>
          </a:xfrm>
        </p:grpSpPr>
        <p:sp>
          <p:nvSpPr>
            <p:cNvPr id="530" name="Google Shape;530;p62"/>
            <p:cNvSpPr/>
            <p:nvPr/>
          </p:nvSpPr>
          <p:spPr>
            <a:xfrm>
              <a:off x="0" y="0"/>
              <a:ext cx="9144000" cy="76200"/>
            </a:xfrm>
            <a:prstGeom prst="rect">
              <a:avLst/>
            </a:prstGeom>
            <a:solidFill>
              <a:srgbClr val="CF202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31" name="Google Shape;531;p62"/>
            <p:cNvSpPr/>
            <p:nvPr/>
          </p:nvSpPr>
          <p:spPr>
            <a:xfrm>
              <a:off x="0" y="5067300"/>
              <a:ext cx="9144000" cy="76200"/>
            </a:xfrm>
            <a:prstGeom prst="rect">
              <a:avLst/>
            </a:prstGeom>
            <a:solidFill>
              <a:srgbClr val="1C1C1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532" name="Google Shape;532;p62"/>
          <p:cNvGrpSpPr/>
          <p:nvPr/>
        </p:nvGrpSpPr>
        <p:grpSpPr>
          <a:xfrm>
            <a:off x="381000" y="361950"/>
            <a:ext cx="1581300" cy="285900"/>
            <a:chOff x="381000" y="361950"/>
            <a:chExt cx="1581300" cy="285900"/>
          </a:xfrm>
        </p:grpSpPr>
        <p:pic>
          <p:nvPicPr>
            <p:cNvPr id="533" name="Google Shape;533;p62"/>
            <p:cNvPicPr preferRelativeResize="0"/>
            <p:nvPr/>
          </p:nvPicPr>
          <p:blipFill rotWithShape="1">
            <a:blip r:embed="rId4">
              <a:alphaModFix/>
            </a:blip>
            <a:srcRect/>
            <a:stretch/>
          </p:blipFill>
          <p:spPr>
            <a:xfrm>
              <a:off x="381000" y="381000"/>
              <a:ext cx="114300" cy="228600"/>
            </a:xfrm>
            <a:prstGeom prst="rect">
              <a:avLst/>
            </a:prstGeom>
            <a:noFill/>
            <a:ln>
              <a:noFill/>
            </a:ln>
          </p:spPr>
        </p:pic>
        <p:sp>
          <p:nvSpPr>
            <p:cNvPr id="534" name="Google Shape;534;p62"/>
            <p:cNvSpPr txBox="1"/>
            <p:nvPr/>
          </p:nvSpPr>
          <p:spPr>
            <a:xfrm>
              <a:off x="533400" y="361950"/>
              <a:ext cx="1428900" cy="285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a:solidFill>
                    <a:srgbClr val="1C1C1C"/>
                  </a:solidFill>
                  <a:latin typeface="Overpass ExtraBold"/>
                  <a:ea typeface="Overpass ExtraBold"/>
                  <a:cs typeface="Overpass ExtraBold"/>
                  <a:sym typeface="Overpass ExtraBold"/>
                </a:rPr>
                <a:t>R STREET</a:t>
              </a:r>
              <a:endParaRPr sz="1400" b="0">
                <a:solidFill>
                  <a:srgbClr val="1C1C1C"/>
                </a:solidFill>
                <a:latin typeface="Overpass ExtraBold"/>
                <a:ea typeface="Overpass ExtraBold"/>
                <a:cs typeface="Overpass ExtraBold"/>
                <a:sym typeface="Overpass ExtraBold"/>
              </a:endParaRPr>
            </a:p>
          </p:txBody>
        </p:sp>
      </p:grpSp>
      <p:sp>
        <p:nvSpPr>
          <p:cNvPr id="535" name="Google Shape;535;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
        <p:nvSpPr>
          <p:cNvPr id="536" name="Google Shape;536;p62"/>
          <p:cNvSpPr txBox="1">
            <a:spLocks noGrp="1"/>
          </p:cNvSpPr>
          <p:nvPr>
            <p:ph type="title"/>
          </p:nvPr>
        </p:nvSpPr>
        <p:spPr>
          <a:xfrm>
            <a:off x="571500" y="647850"/>
            <a:ext cx="8001000" cy="762000"/>
          </a:xfrm>
          <a:prstGeom prst="rect">
            <a:avLst/>
          </a:prstGeom>
          <a:solidFill>
            <a:srgbClr val="000000">
              <a:alpha val="0"/>
            </a:srgbClr>
          </a:solidFill>
          <a:ln>
            <a:noFill/>
          </a:ln>
        </p:spPr>
        <p:txBody>
          <a:bodyPr spcFirstLastPara="1" wrap="square" lIns="0" tIns="0" rIns="0" bIns="0" anchor="ctr" anchorCtr="0">
            <a:normAutofit fontScale="90000"/>
          </a:bodyPr>
          <a:lstStyle/>
          <a:p>
            <a:pPr marL="0" lvl="0" indent="0" algn="l" rtl="0">
              <a:spcBef>
                <a:spcPts val="0"/>
              </a:spcBef>
              <a:spcAft>
                <a:spcPts val="0"/>
              </a:spcAft>
              <a:buNone/>
            </a:pPr>
            <a:r>
              <a:rPr lang="en" sz="2720">
                <a:solidFill>
                  <a:srgbClr val="1C1C1C"/>
                </a:solidFill>
                <a:latin typeface="Overpass ExtraBold"/>
                <a:ea typeface="Overpass ExtraBold"/>
                <a:cs typeface="Overpass ExtraBold"/>
                <a:sym typeface="Overpass ExtraBold"/>
              </a:rPr>
              <a:t>Institutional Solutions to Technological Problems</a:t>
            </a:r>
            <a:endParaRPr sz="2720" b="0">
              <a:solidFill>
                <a:srgbClr val="1C1C1C"/>
              </a:solidFill>
              <a:latin typeface="Overpass ExtraBold"/>
              <a:ea typeface="Overpass ExtraBold"/>
              <a:cs typeface="Overpass ExtraBold"/>
              <a:sym typeface="Overpass ExtraBold"/>
            </a:endParaRPr>
          </a:p>
        </p:txBody>
      </p:sp>
      <p:grpSp>
        <p:nvGrpSpPr>
          <p:cNvPr id="537" name="Google Shape;537;p62"/>
          <p:cNvGrpSpPr/>
          <p:nvPr/>
        </p:nvGrpSpPr>
        <p:grpSpPr>
          <a:xfrm>
            <a:off x="571500" y="1409695"/>
            <a:ext cx="8001000" cy="3502038"/>
            <a:chOff x="571500" y="1409700"/>
            <a:chExt cx="8001000" cy="3429000"/>
          </a:xfrm>
        </p:grpSpPr>
        <p:sp>
          <p:nvSpPr>
            <p:cNvPr id="538" name="Google Shape;538;p62"/>
            <p:cNvSpPr/>
            <p:nvPr/>
          </p:nvSpPr>
          <p:spPr>
            <a:xfrm>
              <a:off x="571500" y="1409700"/>
              <a:ext cx="8001000" cy="3429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latin typeface="Overpass"/>
                <a:ea typeface="Overpass"/>
                <a:cs typeface="Overpass"/>
                <a:sym typeface="Overpass"/>
              </a:endParaRPr>
            </a:p>
          </p:txBody>
        </p:sp>
        <p:sp>
          <p:nvSpPr>
            <p:cNvPr id="539" name="Google Shape;539;p62"/>
            <p:cNvSpPr txBox="1"/>
            <p:nvPr/>
          </p:nvSpPr>
          <p:spPr>
            <a:xfrm>
              <a:off x="571500" y="1409700"/>
              <a:ext cx="8001000" cy="3429000"/>
            </a:xfrm>
            <a:prstGeom prst="rect">
              <a:avLst/>
            </a:prstGeom>
            <a:noFill/>
            <a:ln>
              <a:noFill/>
            </a:ln>
          </p:spPr>
          <p:txBody>
            <a:bodyPr spcFirstLastPara="1" wrap="square" lIns="95250" tIns="95250" rIns="95250" bIns="95250" anchor="t" anchorCtr="0">
              <a:noAutofit/>
            </a:bodyPr>
            <a:lstStyle/>
            <a:p>
              <a:pPr marL="457200" lvl="0" indent="-317500" algn="l" rtl="0">
                <a:spcBef>
                  <a:spcPts val="0"/>
                </a:spcBef>
                <a:spcAft>
                  <a:spcPts val="0"/>
                </a:spcAft>
                <a:buClr>
                  <a:schemeClr val="dk1"/>
                </a:buClr>
                <a:buSzPts val="1400"/>
                <a:buFont typeface="Overpass"/>
                <a:buChar char="●"/>
              </a:pPr>
              <a:r>
                <a:rPr lang="en" b="1" u="sng">
                  <a:solidFill>
                    <a:schemeClr val="dk1"/>
                  </a:solidFill>
                  <a:latin typeface="Overpass"/>
                  <a:ea typeface="Overpass"/>
                  <a:cs typeface="Overpass"/>
                  <a:sym typeface="Overpass"/>
                </a:rPr>
                <a:t>Key Claim</a:t>
              </a:r>
              <a:r>
                <a:rPr lang="en">
                  <a:solidFill>
                    <a:schemeClr val="dk1"/>
                  </a:solidFill>
                  <a:latin typeface="Overpass"/>
                  <a:ea typeface="Overpass"/>
                  <a:cs typeface="Overpass"/>
                  <a:sym typeface="Overpass"/>
                </a:rPr>
                <a:t>: States that provide entrepreneurs greater latitude to invest in and develop AI applications will be better positioned to capture the technology's productivity gains. Likewise, ensuring that labor market institutions are flexible will help mitigate the downsides. </a:t>
              </a:r>
              <a:endParaRPr>
                <a:solidFill>
                  <a:schemeClr val="dk1"/>
                </a:solidFill>
                <a:latin typeface="Overpass"/>
                <a:ea typeface="Overpass"/>
                <a:cs typeface="Overpass"/>
                <a:sym typeface="Overpass"/>
              </a:endParaRPr>
            </a:p>
            <a:p>
              <a:pPr marL="0" lvl="0" indent="0" algn="l" rtl="0">
                <a:spcBef>
                  <a:spcPts val="0"/>
                </a:spcBef>
                <a:spcAft>
                  <a:spcPts val="0"/>
                </a:spcAft>
                <a:buNone/>
              </a:pPr>
              <a:endParaRPr>
                <a:solidFill>
                  <a:schemeClr val="dk1"/>
                </a:solidFill>
                <a:latin typeface="Overpass"/>
                <a:ea typeface="Overpass"/>
                <a:cs typeface="Overpass"/>
                <a:sym typeface="Overpass"/>
              </a:endParaRPr>
            </a:p>
            <a:p>
              <a:pPr marL="457200" lvl="0" indent="-317500" algn="l" rtl="0">
                <a:spcBef>
                  <a:spcPts val="0"/>
                </a:spcBef>
                <a:spcAft>
                  <a:spcPts val="0"/>
                </a:spcAft>
                <a:buClr>
                  <a:schemeClr val="dk1"/>
                </a:buClr>
                <a:buSzPts val="1400"/>
                <a:buFont typeface="Overpass"/>
                <a:buChar char="●"/>
              </a:pPr>
              <a:r>
                <a:rPr lang="en">
                  <a:solidFill>
                    <a:schemeClr val="dk1"/>
                  </a:solidFill>
                  <a:latin typeface="Overpass"/>
                  <a:ea typeface="Overpass"/>
                  <a:cs typeface="Overpass"/>
                  <a:sym typeface="Overpass"/>
                </a:rPr>
                <a:t>The connection between economically free institutions and improvements in human welfare holds both cross-nationally and at the subnational levels…</a:t>
              </a:r>
              <a:endParaRPr>
                <a:solidFill>
                  <a:schemeClr val="dk1"/>
                </a:solidFill>
                <a:latin typeface="Overpass"/>
                <a:ea typeface="Overpass"/>
                <a:cs typeface="Overpass"/>
                <a:sym typeface="Overpass"/>
              </a:endParaRPr>
            </a:p>
            <a:p>
              <a:pPr marL="0" lvl="0" indent="0" algn="l" rtl="0">
                <a:spcBef>
                  <a:spcPts val="0"/>
                </a:spcBef>
                <a:spcAft>
                  <a:spcPts val="0"/>
                </a:spcAft>
                <a:buNone/>
              </a:pPr>
              <a:endParaRPr>
                <a:solidFill>
                  <a:schemeClr val="dk1"/>
                </a:solidFill>
                <a:latin typeface="Overpass"/>
                <a:ea typeface="Overpass"/>
                <a:cs typeface="Overpass"/>
                <a:sym typeface="Overpass"/>
              </a:endParaRPr>
            </a:p>
            <a:p>
              <a:pPr marL="457200" lvl="0" indent="-317500" algn="l" rtl="0">
                <a:spcBef>
                  <a:spcPts val="0"/>
                </a:spcBef>
                <a:spcAft>
                  <a:spcPts val="0"/>
                </a:spcAft>
                <a:buClr>
                  <a:schemeClr val="dk1"/>
                </a:buClr>
                <a:buSzPts val="1400"/>
                <a:buFont typeface="Overpass"/>
                <a:buChar char="●"/>
              </a:pPr>
              <a:r>
                <a:rPr lang="en">
                  <a:solidFill>
                    <a:schemeClr val="dk1"/>
                  </a:solidFill>
                  <a:latin typeface="Overpass"/>
                  <a:ea typeface="Overpass"/>
                  <a:cs typeface="Overpass"/>
                  <a:sym typeface="Overpass"/>
                </a:rPr>
                <a:t>…and for technological innovation as well, “It seems that as a general rule, then, the weaker the government, the better it is for innovation.” (Mokyr 1990)</a:t>
              </a:r>
              <a:endParaRPr>
                <a:solidFill>
                  <a:schemeClr val="dk1"/>
                </a:solidFill>
                <a:latin typeface="Overpass"/>
                <a:ea typeface="Overpass"/>
                <a:cs typeface="Overpass"/>
                <a:sym typeface="Overpass"/>
              </a:endParaRPr>
            </a:p>
            <a:p>
              <a:pPr marL="0" lvl="0" indent="0" algn="l" rtl="0">
                <a:spcBef>
                  <a:spcPts val="0"/>
                </a:spcBef>
                <a:spcAft>
                  <a:spcPts val="0"/>
                </a:spcAft>
                <a:buNone/>
              </a:pPr>
              <a:endParaRPr>
                <a:solidFill>
                  <a:schemeClr val="dk1"/>
                </a:solidFill>
                <a:latin typeface="Overpass"/>
                <a:ea typeface="Overpass"/>
                <a:cs typeface="Overpass"/>
                <a:sym typeface="Overpass"/>
              </a:endParaRPr>
            </a:p>
            <a:p>
              <a:pPr marL="457200" lvl="0" indent="-317500" algn="l" rtl="0">
                <a:spcBef>
                  <a:spcPts val="0"/>
                </a:spcBef>
                <a:spcAft>
                  <a:spcPts val="0"/>
                </a:spcAft>
                <a:buClr>
                  <a:schemeClr val="dk1"/>
                </a:buClr>
                <a:buSzPts val="1400"/>
                <a:buFont typeface="Overpass"/>
                <a:buChar char="●"/>
              </a:pPr>
              <a:r>
                <a:rPr lang="en">
                  <a:solidFill>
                    <a:schemeClr val="dk1"/>
                  </a:solidFill>
                  <a:latin typeface="Overpass"/>
                  <a:ea typeface="Overpass"/>
                  <a:cs typeface="Overpass"/>
                  <a:sym typeface="Overpass"/>
                </a:rPr>
                <a:t>Moreover, economic freedom tends to “soften the blow” of economic shocks as well, making those jurisdictions more resilient (</a:t>
              </a:r>
              <a:r>
                <a:rPr lang="en" u="sng">
                  <a:solidFill>
                    <a:schemeClr val="hlink"/>
                  </a:solidFill>
                  <a:latin typeface="Overpass"/>
                  <a:ea typeface="Overpass"/>
                  <a:cs typeface="Overpass"/>
                  <a:sym typeface="Overpass"/>
                  <a:hlinkClick r:id="rId5"/>
                </a:rPr>
                <a:t>Callais and Pavlik 2023</a:t>
              </a:r>
              <a:r>
                <a:rPr lang="en">
                  <a:solidFill>
                    <a:schemeClr val="dk1"/>
                  </a:solidFill>
                  <a:latin typeface="Overpass"/>
                  <a:ea typeface="Overpass"/>
                  <a:cs typeface="Overpass"/>
                  <a:sym typeface="Overpass"/>
                </a:rPr>
                <a:t>; </a:t>
              </a:r>
              <a:r>
                <a:rPr lang="en" u="sng">
                  <a:solidFill>
                    <a:schemeClr val="hlink"/>
                  </a:solidFill>
                  <a:latin typeface="Overpass"/>
                  <a:ea typeface="Overpass"/>
                  <a:cs typeface="Overpass"/>
                  <a:sym typeface="Overpass"/>
                  <a:hlinkClick r:id="rId6"/>
                </a:rPr>
                <a:t>Bjørnskov 2016</a:t>
              </a:r>
              <a:r>
                <a:rPr lang="en">
                  <a:solidFill>
                    <a:schemeClr val="dk1"/>
                  </a:solidFill>
                  <a:latin typeface="Overpass"/>
                  <a:ea typeface="Overpass"/>
                  <a:cs typeface="Overpass"/>
                  <a:sym typeface="Overpass"/>
                </a:rPr>
                <a:t>).</a:t>
              </a:r>
              <a:endParaRPr>
                <a:solidFill>
                  <a:schemeClr val="dk1"/>
                </a:solidFill>
                <a:latin typeface="Overpass"/>
                <a:ea typeface="Overpass"/>
                <a:cs typeface="Overpass"/>
                <a:sym typeface="Overpass"/>
              </a:endParaRPr>
            </a:p>
            <a:p>
              <a:pPr marL="0" lvl="0" indent="0" algn="l" rtl="0">
                <a:spcBef>
                  <a:spcPts val="0"/>
                </a:spcBef>
                <a:spcAft>
                  <a:spcPts val="0"/>
                </a:spcAft>
                <a:buNone/>
              </a:pPr>
              <a:endParaRPr>
                <a:solidFill>
                  <a:schemeClr val="dk1"/>
                </a:solidFill>
                <a:latin typeface="Overpass"/>
                <a:ea typeface="Overpass"/>
                <a:cs typeface="Overpass"/>
                <a:sym typeface="Overpass"/>
              </a:endParaRPr>
            </a:p>
            <a:p>
              <a:pPr marL="457200" lvl="0" indent="-317500" algn="l" rtl="0">
                <a:spcBef>
                  <a:spcPts val="0"/>
                </a:spcBef>
                <a:spcAft>
                  <a:spcPts val="0"/>
                </a:spcAft>
                <a:buClr>
                  <a:schemeClr val="dk1"/>
                </a:buClr>
                <a:buSzPts val="1400"/>
                <a:buFont typeface="Overpass"/>
                <a:buChar char="●"/>
              </a:pPr>
              <a:r>
                <a:rPr lang="en">
                  <a:solidFill>
                    <a:schemeClr val="dk1"/>
                  </a:solidFill>
                  <a:latin typeface="Overpass"/>
                  <a:ea typeface="Overpass"/>
                  <a:cs typeface="Overpass"/>
                  <a:sym typeface="Overpass"/>
                </a:rPr>
                <a:t>Given this, we have no strong theoretical reason to expect AI to be an exception to this pattern.</a:t>
              </a:r>
              <a:endParaRPr>
                <a:solidFill>
                  <a:schemeClr val="dk1"/>
                </a:solidFill>
                <a:latin typeface="Overpass"/>
                <a:ea typeface="Overpass"/>
                <a:cs typeface="Overpass"/>
                <a:sym typeface="Overpass"/>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p63"/>
          <p:cNvPicPr preferRelativeResize="0">
            <a:picLocks noGrp="1"/>
          </p:cNvPicPr>
          <p:nvPr>
            <p:ph type="body" idx="1"/>
          </p:nvPr>
        </p:nvPicPr>
        <p:blipFill rotWithShape="1">
          <a:blip r:embed="rId3">
            <a:alphaModFix/>
          </a:blip>
          <a:srcRect t="47347" b="28366"/>
          <a:stretch/>
        </p:blipFill>
        <p:spPr>
          <a:xfrm>
            <a:off x="0" y="0"/>
            <a:ext cx="9144000" cy="1480500"/>
          </a:xfrm>
          <a:prstGeom prst="rect">
            <a:avLst/>
          </a:prstGeom>
          <a:noFill/>
          <a:ln>
            <a:noFill/>
          </a:ln>
        </p:spPr>
      </p:pic>
      <p:sp>
        <p:nvSpPr>
          <p:cNvPr id="545" name="Google Shape;545;p63"/>
          <p:cNvSpPr/>
          <p:nvPr/>
        </p:nvSpPr>
        <p:spPr>
          <a:xfrm>
            <a:off x="-1" y="-18121"/>
            <a:ext cx="9144000" cy="1498500"/>
          </a:xfrm>
          <a:prstGeom prst="rect">
            <a:avLst/>
          </a:prstGeom>
          <a:solidFill>
            <a:srgbClr val="174558">
              <a:alpha val="8353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46" name="Google Shape;546;p63"/>
          <p:cNvSpPr txBox="1"/>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3300"/>
              <a:buFont typeface="Avenir"/>
              <a:buNone/>
            </a:pPr>
            <a:r>
              <a:rPr lang="en" sz="3000">
                <a:solidFill>
                  <a:schemeClr val="lt1"/>
                </a:solidFill>
                <a:latin typeface="Overpass Black"/>
                <a:ea typeface="Overpass Black"/>
                <a:cs typeface="Overpass Black"/>
                <a:sym typeface="Overpass Black"/>
              </a:rPr>
              <a:t>Free Labor Markets</a:t>
            </a:r>
            <a:endParaRPr sz="3000" b="0" i="0" u="none" strike="noStrike" cap="none">
              <a:solidFill>
                <a:srgbClr val="000000"/>
              </a:solidFill>
              <a:latin typeface="Overpass Black"/>
              <a:ea typeface="Overpass Black"/>
              <a:cs typeface="Overpass Black"/>
              <a:sym typeface="Overpass Black"/>
            </a:endParaRPr>
          </a:p>
        </p:txBody>
      </p:sp>
      <p:sp>
        <p:nvSpPr>
          <p:cNvPr id="547" name="Google Shape;547;p63"/>
          <p:cNvSpPr txBox="1"/>
          <p:nvPr/>
        </p:nvSpPr>
        <p:spPr>
          <a:xfrm>
            <a:off x="207300" y="1576150"/>
            <a:ext cx="8675400" cy="3027600"/>
          </a:xfrm>
          <a:prstGeom prst="rect">
            <a:avLst/>
          </a:prstGeom>
          <a:noFill/>
          <a:ln>
            <a:noFill/>
          </a:ln>
        </p:spPr>
        <p:txBody>
          <a:bodyPr spcFirstLastPara="1" wrap="square" lIns="68575" tIns="34275" rIns="68575" bIns="34275" anchor="t" anchorCtr="0">
            <a:noAutofit/>
          </a:bodyPr>
          <a:lstStyle/>
          <a:p>
            <a:pPr marL="457200" marR="0" lvl="0" indent="-323850" algn="l" rtl="0">
              <a:lnSpc>
                <a:spcPct val="100000"/>
              </a:lnSpc>
              <a:spcBef>
                <a:spcPts val="0"/>
              </a:spcBef>
              <a:spcAft>
                <a:spcPts val="0"/>
              </a:spcAft>
              <a:buClr>
                <a:schemeClr val="dk1"/>
              </a:buClr>
              <a:buSzPts val="1500"/>
              <a:buFont typeface="Overpass"/>
              <a:buChar char="●"/>
            </a:pPr>
            <a:r>
              <a:rPr lang="en" sz="1500">
                <a:solidFill>
                  <a:schemeClr val="dk1"/>
                </a:solidFill>
                <a:latin typeface="Overpass"/>
                <a:ea typeface="Overpass"/>
                <a:cs typeface="Overpass"/>
                <a:sym typeface="Overpass"/>
              </a:rPr>
              <a:t>Labor market scarring and other distributional effects are not the product of shocks or innovations themselves, but rather with how these interact with local and state-level labor market institutions </a:t>
            </a:r>
            <a:r>
              <a:rPr lang="en" sz="1500" u="sng">
                <a:solidFill>
                  <a:schemeClr val="hlink"/>
                </a:solidFill>
                <a:latin typeface="Overpass"/>
                <a:ea typeface="Overpass"/>
                <a:cs typeface="Overpass"/>
                <a:sym typeface="Overpass"/>
                <a:hlinkClick r:id="rId4"/>
              </a:rPr>
              <a:t>(Stout 2025)</a:t>
            </a:r>
            <a:r>
              <a:rPr lang="en" sz="1500">
                <a:solidFill>
                  <a:schemeClr val="dk1"/>
                </a:solidFill>
                <a:latin typeface="Overpass"/>
                <a:ea typeface="Overpass"/>
                <a:cs typeface="Overpass"/>
                <a:sym typeface="Overpass"/>
              </a:rPr>
              <a:t>. </a:t>
            </a:r>
            <a:endParaRPr sz="1500">
              <a:solidFill>
                <a:schemeClr val="dk1"/>
              </a:solidFill>
              <a:latin typeface="Overpass"/>
              <a:ea typeface="Overpass"/>
              <a:cs typeface="Overpass"/>
              <a:sym typeface="Overpass"/>
            </a:endParaRPr>
          </a:p>
          <a:p>
            <a:pPr marL="457200" marR="0" lvl="0" indent="0" algn="l" rtl="0">
              <a:lnSpc>
                <a:spcPct val="100000"/>
              </a:lnSpc>
              <a:spcBef>
                <a:spcPts val="0"/>
              </a:spcBef>
              <a:spcAft>
                <a:spcPts val="0"/>
              </a:spcAft>
              <a:buNone/>
            </a:pPr>
            <a:endParaRPr sz="1500">
              <a:solidFill>
                <a:schemeClr val="dk1"/>
              </a:solidFill>
              <a:latin typeface="Overpass"/>
              <a:ea typeface="Overpass"/>
              <a:cs typeface="Overpass"/>
              <a:sym typeface="Overpass"/>
            </a:endParaRPr>
          </a:p>
          <a:p>
            <a:pPr marL="457200" marR="0" lvl="0" indent="-323850" algn="l" rtl="0">
              <a:lnSpc>
                <a:spcPct val="100000"/>
              </a:lnSpc>
              <a:spcBef>
                <a:spcPts val="0"/>
              </a:spcBef>
              <a:spcAft>
                <a:spcPts val="0"/>
              </a:spcAft>
              <a:buClr>
                <a:schemeClr val="dk1"/>
              </a:buClr>
              <a:buSzPts val="1500"/>
              <a:buFont typeface="Overpass"/>
              <a:buChar char="●"/>
            </a:pPr>
            <a:r>
              <a:rPr lang="en" sz="1500">
                <a:solidFill>
                  <a:schemeClr val="dk1"/>
                </a:solidFill>
                <a:latin typeface="Overpass"/>
                <a:ea typeface="Overpass"/>
                <a:cs typeface="Overpass"/>
                <a:sym typeface="Overpass"/>
              </a:rPr>
              <a:t>Concerning automation, recent empirical work found that licensure deregulation mitigates more than 90% of the negative effects of a one standard deviation increase in automation exposure on income mobility, depending on the measure used </a:t>
            </a:r>
            <a:r>
              <a:rPr lang="en" sz="1500" u="sng">
                <a:solidFill>
                  <a:schemeClr val="hlink"/>
                </a:solidFill>
                <a:latin typeface="Overpass"/>
                <a:ea typeface="Overpass"/>
                <a:cs typeface="Overpass"/>
                <a:sym typeface="Overpass"/>
                <a:hlinkClick r:id="rId5"/>
              </a:rPr>
              <a:t>(Geloso, Plemmons, and Sharma 2026)</a:t>
            </a:r>
            <a:r>
              <a:rPr lang="en" sz="1500">
                <a:solidFill>
                  <a:schemeClr val="dk1"/>
                </a:solidFill>
                <a:latin typeface="Overpass"/>
                <a:ea typeface="Overpass"/>
                <a:cs typeface="Overpass"/>
                <a:sym typeface="Overpass"/>
              </a:rPr>
              <a:t>.</a:t>
            </a:r>
            <a:endParaRPr sz="1500">
              <a:solidFill>
                <a:schemeClr val="dk1"/>
              </a:solidFill>
              <a:latin typeface="Overpass"/>
              <a:ea typeface="Overpass"/>
              <a:cs typeface="Overpass"/>
              <a:sym typeface="Overpass"/>
            </a:endParaRPr>
          </a:p>
          <a:p>
            <a:pPr marL="457200" marR="0" lvl="0" indent="0" algn="l" rtl="0">
              <a:lnSpc>
                <a:spcPct val="100000"/>
              </a:lnSpc>
              <a:spcBef>
                <a:spcPts val="0"/>
              </a:spcBef>
              <a:spcAft>
                <a:spcPts val="0"/>
              </a:spcAft>
              <a:buNone/>
            </a:pPr>
            <a:endParaRPr sz="1500">
              <a:solidFill>
                <a:schemeClr val="dk1"/>
              </a:solidFill>
              <a:latin typeface="Overpass"/>
              <a:ea typeface="Overpass"/>
              <a:cs typeface="Overpass"/>
              <a:sym typeface="Overpass"/>
            </a:endParaRPr>
          </a:p>
          <a:p>
            <a:pPr marL="457200" marR="0" lvl="0" indent="-323850" algn="l" rtl="0">
              <a:lnSpc>
                <a:spcPct val="100000"/>
              </a:lnSpc>
              <a:spcBef>
                <a:spcPts val="0"/>
              </a:spcBef>
              <a:spcAft>
                <a:spcPts val="0"/>
              </a:spcAft>
              <a:buClr>
                <a:schemeClr val="dk1"/>
              </a:buClr>
              <a:buSzPts val="1500"/>
              <a:buFont typeface="Overpass"/>
              <a:buChar char="●"/>
            </a:pPr>
            <a:r>
              <a:rPr lang="en" sz="1500">
                <a:solidFill>
                  <a:schemeClr val="dk1"/>
                </a:solidFill>
                <a:latin typeface="Overpass"/>
                <a:ea typeface="Overpass"/>
                <a:cs typeface="Overpass"/>
                <a:sym typeface="Overpass"/>
              </a:rPr>
              <a:t>Licensing laws reduce the ability of workers to pivot into new roles </a:t>
            </a:r>
            <a:r>
              <a:rPr lang="en" sz="1500" u="sng">
                <a:solidFill>
                  <a:schemeClr val="hlink"/>
                </a:solidFill>
                <a:latin typeface="Overpass"/>
                <a:ea typeface="Overpass"/>
                <a:cs typeface="Overpass"/>
                <a:sym typeface="Overpass"/>
                <a:hlinkClick r:id="rId6"/>
              </a:rPr>
              <a:t>(Kleiner and Xu 2025)</a:t>
            </a:r>
            <a:r>
              <a:rPr lang="en" sz="1500">
                <a:solidFill>
                  <a:schemeClr val="dk1"/>
                </a:solidFill>
                <a:latin typeface="Overpass"/>
                <a:ea typeface="Overpass"/>
                <a:cs typeface="Overpass"/>
                <a:sym typeface="Overpass"/>
              </a:rPr>
              <a:t>.</a:t>
            </a:r>
            <a:endParaRPr sz="1500">
              <a:solidFill>
                <a:schemeClr val="dk1"/>
              </a:solidFill>
              <a:latin typeface="Overpass"/>
              <a:ea typeface="Overpass"/>
              <a:cs typeface="Overpass"/>
              <a:sym typeface="Overpass"/>
            </a:endParaRPr>
          </a:p>
          <a:p>
            <a:pPr marL="457200" marR="0" lvl="0" indent="0" algn="l" rtl="0">
              <a:lnSpc>
                <a:spcPct val="100000"/>
              </a:lnSpc>
              <a:spcBef>
                <a:spcPts val="0"/>
              </a:spcBef>
              <a:spcAft>
                <a:spcPts val="0"/>
              </a:spcAft>
              <a:buNone/>
            </a:pPr>
            <a:endParaRPr sz="1500">
              <a:solidFill>
                <a:schemeClr val="dk1"/>
              </a:solidFill>
              <a:latin typeface="Overpass"/>
              <a:ea typeface="Overpass"/>
              <a:cs typeface="Overpass"/>
              <a:sym typeface="Overpass"/>
            </a:endParaRPr>
          </a:p>
          <a:p>
            <a:pPr marL="457200" marR="0" lvl="0" indent="-323850" algn="l" rtl="0">
              <a:lnSpc>
                <a:spcPct val="100000"/>
              </a:lnSpc>
              <a:spcBef>
                <a:spcPts val="0"/>
              </a:spcBef>
              <a:spcAft>
                <a:spcPts val="0"/>
              </a:spcAft>
              <a:buClr>
                <a:schemeClr val="dk1"/>
              </a:buClr>
              <a:buSzPts val="1500"/>
              <a:buFont typeface="Overpass"/>
              <a:buChar char="●"/>
            </a:pPr>
            <a:r>
              <a:rPr lang="en" sz="1500">
                <a:solidFill>
                  <a:schemeClr val="dk1"/>
                </a:solidFill>
                <a:latin typeface="Overpass"/>
                <a:ea typeface="Overpass"/>
                <a:cs typeface="Overpass"/>
                <a:sym typeface="Overpass"/>
              </a:rPr>
              <a:t>Occupational licensure reform is therefore a necessary complement to AI adoption; restricting entry into new roles compounds displacement effects of technological change.</a:t>
            </a:r>
            <a:endParaRPr sz="1500">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None/>
            </a:pPr>
            <a:endParaRPr sz="1500">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Overpass"/>
              <a:ea typeface="Overpass"/>
              <a:cs typeface="Overpass"/>
              <a:sym typeface="Overpass"/>
            </a:endParaRPr>
          </a:p>
          <a:p>
            <a:pPr marL="342900" marR="0" lvl="0" indent="0" algn="l" rtl="0">
              <a:lnSpc>
                <a:spcPct val="115000"/>
              </a:lnSpc>
              <a:spcBef>
                <a:spcPts val="500"/>
              </a:spcBef>
              <a:spcAft>
                <a:spcPts val="0"/>
              </a:spcAft>
              <a:buClr>
                <a:srgbClr val="000000"/>
              </a:buClr>
              <a:buSzPts val="1500"/>
              <a:buFont typeface="Arial"/>
              <a:buNone/>
            </a:pPr>
            <a:endParaRPr sz="1500" b="0" i="0" u="none" strike="noStrike" cap="none">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Overpass"/>
              <a:ea typeface="Overpass"/>
              <a:cs typeface="Overpass"/>
              <a:sym typeface="Overpass"/>
            </a:endParaRPr>
          </a:p>
        </p:txBody>
      </p:sp>
      <p:sp>
        <p:nvSpPr>
          <p:cNvPr id="548" name="Google Shape;548;p63"/>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64"/>
          <p:cNvPicPr preferRelativeResize="0">
            <a:picLocks noGrp="1"/>
          </p:cNvPicPr>
          <p:nvPr>
            <p:ph type="body" idx="1"/>
          </p:nvPr>
        </p:nvPicPr>
        <p:blipFill rotWithShape="1">
          <a:blip r:embed="rId3">
            <a:alphaModFix/>
          </a:blip>
          <a:srcRect t="47347" b="28366"/>
          <a:stretch/>
        </p:blipFill>
        <p:spPr>
          <a:xfrm>
            <a:off x="0" y="0"/>
            <a:ext cx="9144000" cy="1480500"/>
          </a:xfrm>
          <a:prstGeom prst="rect">
            <a:avLst/>
          </a:prstGeom>
          <a:noFill/>
          <a:ln>
            <a:noFill/>
          </a:ln>
        </p:spPr>
      </p:pic>
      <p:sp>
        <p:nvSpPr>
          <p:cNvPr id="554" name="Google Shape;554;p64"/>
          <p:cNvSpPr/>
          <p:nvPr/>
        </p:nvSpPr>
        <p:spPr>
          <a:xfrm>
            <a:off x="-1" y="-18121"/>
            <a:ext cx="9144000" cy="1498500"/>
          </a:xfrm>
          <a:prstGeom prst="rect">
            <a:avLst/>
          </a:prstGeom>
          <a:solidFill>
            <a:srgbClr val="174558">
              <a:alpha val="8353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55" name="Google Shape;555;p64"/>
          <p:cNvSpPr txBox="1"/>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3300"/>
              <a:buFont typeface="Avenir"/>
              <a:buNone/>
            </a:pPr>
            <a:r>
              <a:rPr lang="en" sz="3000">
                <a:solidFill>
                  <a:schemeClr val="lt1"/>
                </a:solidFill>
                <a:latin typeface="Overpass Black"/>
                <a:ea typeface="Overpass Black"/>
                <a:cs typeface="Overpass Black"/>
                <a:sym typeface="Overpass Black"/>
              </a:rPr>
              <a:t>More Generally, Do No Harm</a:t>
            </a:r>
            <a:endParaRPr sz="3000" b="0" i="0" u="none" strike="noStrike" cap="none">
              <a:solidFill>
                <a:srgbClr val="000000"/>
              </a:solidFill>
              <a:latin typeface="Overpass Black"/>
              <a:ea typeface="Overpass Black"/>
              <a:cs typeface="Overpass Black"/>
              <a:sym typeface="Overpass Black"/>
            </a:endParaRPr>
          </a:p>
        </p:txBody>
      </p:sp>
      <p:sp>
        <p:nvSpPr>
          <p:cNvPr id="556" name="Google Shape;556;p64"/>
          <p:cNvSpPr txBox="1"/>
          <p:nvPr/>
        </p:nvSpPr>
        <p:spPr>
          <a:xfrm>
            <a:off x="207300" y="1576150"/>
            <a:ext cx="8675400" cy="3027600"/>
          </a:xfrm>
          <a:prstGeom prst="rect">
            <a:avLst/>
          </a:prstGeom>
          <a:noFill/>
          <a:ln>
            <a:noFill/>
          </a:ln>
        </p:spPr>
        <p:txBody>
          <a:bodyPr spcFirstLastPara="1" wrap="square" lIns="68575" tIns="34275" rIns="68575" bIns="34275" anchor="t" anchorCtr="0">
            <a:noAutofit/>
          </a:bodyPr>
          <a:lstStyle/>
          <a:p>
            <a:pPr marL="457200" marR="0" lvl="0" indent="-333375" algn="l" rtl="0">
              <a:lnSpc>
                <a:spcPct val="100000"/>
              </a:lnSpc>
              <a:spcBef>
                <a:spcPts val="0"/>
              </a:spcBef>
              <a:spcAft>
                <a:spcPts val="0"/>
              </a:spcAft>
              <a:buClr>
                <a:schemeClr val="dk1"/>
              </a:buClr>
              <a:buSzPts val="1650"/>
              <a:buFont typeface="Overpass"/>
              <a:buChar char="●"/>
            </a:pPr>
            <a:r>
              <a:rPr lang="en" sz="1650">
                <a:solidFill>
                  <a:schemeClr val="dk1"/>
                </a:solidFill>
                <a:latin typeface="Overpass"/>
                <a:ea typeface="Overpass"/>
                <a:cs typeface="Overpass"/>
                <a:sym typeface="Overpass"/>
              </a:rPr>
              <a:t>AI is not “unregulated.” Its development and diffusion remain subject to consumer protection, antitrust, and civil rights law, among other generally applicable laws.</a:t>
            </a:r>
            <a:endParaRPr sz="1650">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None/>
            </a:pPr>
            <a:endParaRPr sz="1650">
              <a:solidFill>
                <a:schemeClr val="dk1"/>
              </a:solidFill>
              <a:latin typeface="Overpass"/>
              <a:ea typeface="Overpass"/>
              <a:cs typeface="Overpass"/>
              <a:sym typeface="Overpass"/>
            </a:endParaRPr>
          </a:p>
          <a:p>
            <a:pPr marL="457200" marR="0" lvl="0" indent="-333375" algn="l" rtl="0">
              <a:lnSpc>
                <a:spcPct val="100000"/>
              </a:lnSpc>
              <a:spcBef>
                <a:spcPts val="0"/>
              </a:spcBef>
              <a:spcAft>
                <a:spcPts val="0"/>
              </a:spcAft>
              <a:buClr>
                <a:schemeClr val="dk1"/>
              </a:buClr>
              <a:buSzPts val="1650"/>
              <a:buFont typeface="Overpass"/>
              <a:buChar char="●"/>
            </a:pPr>
            <a:r>
              <a:rPr lang="en" sz="1650">
                <a:solidFill>
                  <a:schemeClr val="dk1"/>
                </a:solidFill>
                <a:latin typeface="Overpass"/>
                <a:ea typeface="Overpass"/>
                <a:cs typeface="Overpass"/>
                <a:sym typeface="Overpass"/>
              </a:rPr>
              <a:t>Utah’s regulatory sandboxes or Montana’s “Right to Compute Laws” are all steps in the right direction.</a:t>
            </a:r>
            <a:endParaRPr sz="1650">
              <a:solidFill>
                <a:schemeClr val="dk1"/>
              </a:solidFill>
              <a:latin typeface="Overpass"/>
              <a:ea typeface="Overpass"/>
              <a:cs typeface="Overpass"/>
              <a:sym typeface="Overpass"/>
            </a:endParaRPr>
          </a:p>
          <a:p>
            <a:pPr marL="457200" marR="0" lvl="0" indent="0" algn="l" rtl="0">
              <a:lnSpc>
                <a:spcPct val="100000"/>
              </a:lnSpc>
              <a:spcBef>
                <a:spcPts val="0"/>
              </a:spcBef>
              <a:spcAft>
                <a:spcPts val="0"/>
              </a:spcAft>
              <a:buNone/>
            </a:pPr>
            <a:endParaRPr sz="1650">
              <a:solidFill>
                <a:schemeClr val="dk1"/>
              </a:solidFill>
              <a:latin typeface="Overpass"/>
              <a:ea typeface="Overpass"/>
              <a:cs typeface="Overpass"/>
              <a:sym typeface="Overpass"/>
            </a:endParaRPr>
          </a:p>
          <a:p>
            <a:pPr marL="457200" marR="0" lvl="0" indent="-333375" algn="l" rtl="0">
              <a:lnSpc>
                <a:spcPct val="100000"/>
              </a:lnSpc>
              <a:spcBef>
                <a:spcPts val="0"/>
              </a:spcBef>
              <a:spcAft>
                <a:spcPts val="0"/>
              </a:spcAft>
              <a:buClr>
                <a:schemeClr val="dk1"/>
              </a:buClr>
              <a:buSzPts val="1650"/>
              <a:buFont typeface="Overpass"/>
              <a:buChar char="●"/>
            </a:pPr>
            <a:r>
              <a:rPr lang="en" sz="1650">
                <a:solidFill>
                  <a:schemeClr val="dk1"/>
                </a:solidFill>
                <a:latin typeface="Overpass"/>
                <a:ea typeface="Overpass"/>
                <a:cs typeface="Overpass"/>
                <a:sym typeface="Overpass"/>
              </a:rPr>
              <a:t>Federal preemption of extraterritorial state laws is warranted, though a federal framework risks replicating the same problems at a larger scale.</a:t>
            </a:r>
            <a:endParaRPr sz="1650">
              <a:solidFill>
                <a:schemeClr val="dk1"/>
              </a:solidFill>
              <a:latin typeface="Overpass"/>
              <a:ea typeface="Overpass"/>
              <a:cs typeface="Overpass"/>
              <a:sym typeface="Overpass"/>
            </a:endParaRPr>
          </a:p>
          <a:p>
            <a:pPr marL="457200" marR="0" lvl="0" indent="0" algn="l" rtl="0">
              <a:lnSpc>
                <a:spcPct val="100000"/>
              </a:lnSpc>
              <a:spcBef>
                <a:spcPts val="0"/>
              </a:spcBef>
              <a:spcAft>
                <a:spcPts val="0"/>
              </a:spcAft>
              <a:buNone/>
            </a:pPr>
            <a:endParaRPr sz="1650">
              <a:solidFill>
                <a:schemeClr val="dk1"/>
              </a:solidFill>
              <a:latin typeface="Overpass"/>
              <a:ea typeface="Overpass"/>
              <a:cs typeface="Overpass"/>
              <a:sym typeface="Overpass"/>
            </a:endParaRPr>
          </a:p>
          <a:p>
            <a:pPr marL="457200" marR="0" lvl="0" indent="-333375" algn="l" rtl="0">
              <a:lnSpc>
                <a:spcPct val="100000"/>
              </a:lnSpc>
              <a:spcBef>
                <a:spcPts val="0"/>
              </a:spcBef>
              <a:spcAft>
                <a:spcPts val="0"/>
              </a:spcAft>
              <a:buClr>
                <a:schemeClr val="dk1"/>
              </a:buClr>
              <a:buSzPts val="1650"/>
              <a:buFont typeface="Overpass"/>
              <a:buChar char="●"/>
            </a:pPr>
            <a:r>
              <a:rPr lang="en" sz="1650">
                <a:solidFill>
                  <a:schemeClr val="dk1"/>
                </a:solidFill>
                <a:latin typeface="Overpass"/>
                <a:ea typeface="Overpass"/>
                <a:cs typeface="Overpass"/>
                <a:sym typeface="Overpass"/>
              </a:rPr>
              <a:t>Private governance of AI provides a potential third option (</a:t>
            </a:r>
            <a:r>
              <a:rPr lang="en" sz="1650" u="sng">
                <a:solidFill>
                  <a:schemeClr val="hlink"/>
                </a:solidFill>
                <a:latin typeface="Overpass"/>
                <a:ea typeface="Overpass"/>
                <a:cs typeface="Overpass"/>
                <a:sym typeface="Overpass"/>
                <a:hlinkClick r:id="rId4"/>
              </a:rPr>
              <a:t>Ball 2025</a:t>
            </a:r>
            <a:r>
              <a:rPr lang="en" sz="1650">
                <a:solidFill>
                  <a:schemeClr val="dk1"/>
                </a:solidFill>
                <a:latin typeface="Overpass"/>
                <a:ea typeface="Overpass"/>
                <a:cs typeface="Overpass"/>
                <a:sym typeface="Overpass"/>
              </a:rPr>
              <a:t>; </a:t>
            </a:r>
            <a:r>
              <a:rPr lang="en" sz="1650" u="sng">
                <a:solidFill>
                  <a:schemeClr val="hlink"/>
                </a:solidFill>
                <a:latin typeface="Overpass"/>
                <a:ea typeface="Overpass"/>
                <a:cs typeface="Overpass"/>
                <a:sym typeface="Overpass"/>
                <a:hlinkClick r:id="rId5"/>
              </a:rPr>
              <a:t>Hadfield and Clark 2026</a:t>
            </a:r>
            <a:r>
              <a:rPr lang="en" sz="1650">
                <a:solidFill>
                  <a:schemeClr val="dk1"/>
                </a:solidFill>
                <a:latin typeface="Overpass"/>
                <a:ea typeface="Overpass"/>
                <a:cs typeface="Overpass"/>
                <a:sym typeface="Overpass"/>
              </a:rPr>
              <a:t>).</a:t>
            </a:r>
            <a:endParaRPr sz="1650">
              <a:solidFill>
                <a:schemeClr val="dk1"/>
              </a:solidFill>
              <a:latin typeface="Overpass"/>
              <a:ea typeface="Overpass"/>
              <a:cs typeface="Overpass"/>
              <a:sym typeface="Overpass"/>
            </a:endParaRPr>
          </a:p>
          <a:p>
            <a:pPr marL="342900" marR="0" lvl="0" indent="0" algn="l" rtl="0">
              <a:lnSpc>
                <a:spcPct val="115000"/>
              </a:lnSpc>
              <a:spcBef>
                <a:spcPts val="500"/>
              </a:spcBef>
              <a:spcAft>
                <a:spcPts val="0"/>
              </a:spcAft>
              <a:buClr>
                <a:srgbClr val="000000"/>
              </a:buClr>
              <a:buSzPts val="1500"/>
              <a:buFont typeface="Arial"/>
              <a:buNone/>
            </a:pPr>
            <a:endParaRPr sz="1650" b="0" i="0" u="none" strike="noStrike" cap="none">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sz="1650" b="0" i="0" u="none" strike="noStrike" cap="none">
              <a:solidFill>
                <a:srgbClr val="000000"/>
              </a:solidFill>
              <a:latin typeface="Overpass"/>
              <a:ea typeface="Overpass"/>
              <a:cs typeface="Overpass"/>
              <a:sym typeface="Overpass"/>
            </a:endParaRPr>
          </a:p>
        </p:txBody>
      </p:sp>
      <p:sp>
        <p:nvSpPr>
          <p:cNvPr id="557" name="Google Shape;557;p6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65"/>
          <p:cNvPicPr preferRelativeResize="0">
            <a:picLocks noGrp="1"/>
          </p:cNvPicPr>
          <p:nvPr>
            <p:ph type="body" idx="1"/>
          </p:nvPr>
        </p:nvPicPr>
        <p:blipFill rotWithShape="1">
          <a:blip r:embed="rId3">
            <a:alphaModFix/>
          </a:blip>
          <a:srcRect t="47347" b="28366"/>
          <a:stretch/>
        </p:blipFill>
        <p:spPr>
          <a:xfrm>
            <a:off x="0" y="0"/>
            <a:ext cx="9144000" cy="1480500"/>
          </a:xfrm>
          <a:prstGeom prst="rect">
            <a:avLst/>
          </a:prstGeom>
          <a:noFill/>
          <a:ln>
            <a:noFill/>
          </a:ln>
        </p:spPr>
      </p:pic>
      <p:sp>
        <p:nvSpPr>
          <p:cNvPr id="563" name="Google Shape;563;p65"/>
          <p:cNvSpPr/>
          <p:nvPr/>
        </p:nvSpPr>
        <p:spPr>
          <a:xfrm>
            <a:off x="-1" y="-18121"/>
            <a:ext cx="9144000" cy="1498500"/>
          </a:xfrm>
          <a:prstGeom prst="rect">
            <a:avLst/>
          </a:prstGeom>
          <a:solidFill>
            <a:srgbClr val="174558">
              <a:alpha val="8353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64" name="Google Shape;564;p65"/>
          <p:cNvSpPr txBox="1"/>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3300"/>
              <a:buFont typeface="Avenir"/>
              <a:buNone/>
            </a:pPr>
            <a:r>
              <a:rPr lang="en" sz="3000">
                <a:solidFill>
                  <a:schemeClr val="lt1"/>
                </a:solidFill>
                <a:latin typeface="Overpass Black"/>
                <a:ea typeface="Overpass Black"/>
                <a:cs typeface="Overpass Black"/>
                <a:sym typeface="Overpass Black"/>
              </a:rPr>
              <a:t>Conclusion</a:t>
            </a:r>
            <a:endParaRPr sz="3000" b="0" i="0" u="none" strike="noStrike" cap="none">
              <a:solidFill>
                <a:schemeClr val="lt1"/>
              </a:solidFill>
              <a:latin typeface="Overpass Black"/>
              <a:ea typeface="Overpass Black"/>
              <a:cs typeface="Overpass Black"/>
              <a:sym typeface="Overpass Black"/>
            </a:endParaRPr>
          </a:p>
        </p:txBody>
      </p:sp>
      <p:sp>
        <p:nvSpPr>
          <p:cNvPr id="565" name="Google Shape;565;p65"/>
          <p:cNvSpPr txBox="1"/>
          <p:nvPr/>
        </p:nvSpPr>
        <p:spPr>
          <a:xfrm>
            <a:off x="207300" y="1576150"/>
            <a:ext cx="8675400" cy="3027600"/>
          </a:xfrm>
          <a:prstGeom prst="rect">
            <a:avLst/>
          </a:prstGeom>
          <a:noFill/>
          <a:ln>
            <a:noFill/>
          </a:ln>
        </p:spPr>
        <p:txBody>
          <a:bodyPr spcFirstLastPara="1" wrap="square" lIns="68575" tIns="34275" rIns="68575" bIns="34275" anchor="t" anchorCtr="0">
            <a:noAutofit/>
          </a:bodyPr>
          <a:lstStyle/>
          <a:p>
            <a:pPr marL="457200" marR="0" lvl="0" indent="-333375" algn="l" rtl="0">
              <a:lnSpc>
                <a:spcPct val="100000"/>
              </a:lnSpc>
              <a:spcBef>
                <a:spcPts val="0"/>
              </a:spcBef>
              <a:spcAft>
                <a:spcPts val="0"/>
              </a:spcAft>
              <a:buClr>
                <a:schemeClr val="dk1"/>
              </a:buClr>
              <a:buSzPts val="1650"/>
              <a:buFont typeface="Overpass"/>
              <a:buChar char="●"/>
            </a:pPr>
            <a:r>
              <a:rPr lang="en" sz="1650">
                <a:solidFill>
                  <a:schemeClr val="dk1"/>
                </a:solidFill>
                <a:latin typeface="Overpass"/>
                <a:ea typeface="Overpass"/>
                <a:cs typeface="Overpass"/>
                <a:sym typeface="Overpass"/>
              </a:rPr>
              <a:t>The empirical literature on the labor market impact of AI indicates that fears about mass technological unemployment are, at the moment, overstated.</a:t>
            </a:r>
            <a:endParaRPr sz="1650">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None/>
            </a:pPr>
            <a:endParaRPr sz="1650">
              <a:solidFill>
                <a:schemeClr val="dk1"/>
              </a:solidFill>
              <a:latin typeface="Overpass"/>
              <a:ea typeface="Overpass"/>
              <a:cs typeface="Overpass"/>
              <a:sym typeface="Overpass"/>
            </a:endParaRPr>
          </a:p>
          <a:p>
            <a:pPr marL="457200" marR="0" lvl="0" indent="-333375" algn="l" rtl="0">
              <a:lnSpc>
                <a:spcPct val="100000"/>
              </a:lnSpc>
              <a:spcBef>
                <a:spcPts val="0"/>
              </a:spcBef>
              <a:spcAft>
                <a:spcPts val="0"/>
              </a:spcAft>
              <a:buClr>
                <a:schemeClr val="dk1"/>
              </a:buClr>
              <a:buSzPts val="1650"/>
              <a:buFont typeface="Overpass"/>
              <a:buChar char="●"/>
            </a:pPr>
            <a:r>
              <a:rPr lang="en" sz="1650">
                <a:solidFill>
                  <a:schemeClr val="dk1"/>
                </a:solidFill>
                <a:latin typeface="Overpass"/>
                <a:ea typeface="Overpass"/>
                <a:cs typeface="Overpass"/>
                <a:sym typeface="Overpass"/>
              </a:rPr>
              <a:t>Labor market effects are conditional on whether AI complements or substitutes for human effort. Displacement has mostly been restricted to early-career employees in highly-exposed occupations, involving tasks that are easily “automatable.” Some degree of displacement will likely occur. </a:t>
            </a:r>
            <a:endParaRPr sz="1650">
              <a:solidFill>
                <a:schemeClr val="dk1"/>
              </a:solidFill>
              <a:latin typeface="Overpass"/>
              <a:ea typeface="Overpass"/>
              <a:cs typeface="Overpass"/>
              <a:sym typeface="Overpass"/>
            </a:endParaRPr>
          </a:p>
          <a:p>
            <a:pPr marL="457200" marR="0" lvl="0" indent="0" algn="l" rtl="0">
              <a:lnSpc>
                <a:spcPct val="100000"/>
              </a:lnSpc>
              <a:spcBef>
                <a:spcPts val="0"/>
              </a:spcBef>
              <a:spcAft>
                <a:spcPts val="0"/>
              </a:spcAft>
              <a:buNone/>
            </a:pPr>
            <a:endParaRPr sz="1650">
              <a:solidFill>
                <a:schemeClr val="dk1"/>
              </a:solidFill>
              <a:latin typeface="Overpass"/>
              <a:ea typeface="Overpass"/>
              <a:cs typeface="Overpass"/>
              <a:sym typeface="Overpass"/>
            </a:endParaRPr>
          </a:p>
          <a:p>
            <a:pPr marL="457200" marR="0" lvl="0" indent="-333375" algn="l" rtl="0">
              <a:lnSpc>
                <a:spcPct val="100000"/>
              </a:lnSpc>
              <a:spcBef>
                <a:spcPts val="0"/>
              </a:spcBef>
              <a:spcAft>
                <a:spcPts val="0"/>
              </a:spcAft>
              <a:buClr>
                <a:schemeClr val="dk1"/>
              </a:buClr>
              <a:buSzPts val="1650"/>
              <a:buFont typeface="Overpass"/>
              <a:buChar char="●"/>
            </a:pPr>
            <a:r>
              <a:rPr lang="en" sz="1650">
                <a:solidFill>
                  <a:schemeClr val="dk1"/>
                </a:solidFill>
                <a:latin typeface="Overpass"/>
                <a:ea typeface="Overpass"/>
                <a:cs typeface="Overpass"/>
                <a:sym typeface="Overpass"/>
              </a:rPr>
              <a:t>Regional effects and adaptation will be contingent upon the degree to which state-level institutions allow resources to flow to highest-use. That is economic freedom is key.</a:t>
            </a:r>
            <a:endParaRPr sz="1650">
              <a:solidFill>
                <a:schemeClr val="dk1"/>
              </a:solidFill>
              <a:latin typeface="Overpass"/>
              <a:ea typeface="Overpass"/>
              <a:cs typeface="Overpass"/>
              <a:sym typeface="Overpass"/>
            </a:endParaRPr>
          </a:p>
          <a:p>
            <a:pPr marL="342900" marR="0" lvl="0" indent="0" algn="l" rtl="0">
              <a:lnSpc>
                <a:spcPct val="115000"/>
              </a:lnSpc>
              <a:spcBef>
                <a:spcPts val="500"/>
              </a:spcBef>
              <a:spcAft>
                <a:spcPts val="0"/>
              </a:spcAft>
              <a:buClr>
                <a:srgbClr val="000000"/>
              </a:buClr>
              <a:buSzPts val="1500"/>
              <a:buFont typeface="Arial"/>
              <a:buNone/>
            </a:pPr>
            <a:endParaRPr sz="1650" b="0" i="0" u="none" strike="noStrike" cap="none">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sz="1650" b="0" i="0" u="none" strike="noStrike" cap="none">
              <a:solidFill>
                <a:srgbClr val="000000"/>
              </a:solidFill>
              <a:latin typeface="Overpass"/>
              <a:ea typeface="Overpass"/>
              <a:cs typeface="Overpass"/>
              <a:sym typeface="Overpass"/>
            </a:endParaRPr>
          </a:p>
        </p:txBody>
      </p:sp>
      <p:sp>
        <p:nvSpPr>
          <p:cNvPr id="566" name="Google Shape;566;p65"/>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6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Avenir"/>
              <a:buNone/>
            </a:pPr>
            <a:endParaRPr sz="1100"/>
          </a:p>
        </p:txBody>
      </p:sp>
      <p:pic>
        <p:nvPicPr>
          <p:cNvPr id="572" name="Google Shape;572;p66"/>
          <p:cNvPicPr preferRelativeResize="0">
            <a:picLocks noGrp="1"/>
          </p:cNvPicPr>
          <p:nvPr>
            <p:ph type="body" idx="1"/>
          </p:nvPr>
        </p:nvPicPr>
        <p:blipFill rotWithShape="1">
          <a:blip r:embed="rId3">
            <a:alphaModFix/>
          </a:blip>
          <a:srcRect/>
          <a:stretch/>
        </p:blipFill>
        <p:spPr>
          <a:xfrm>
            <a:off x="1671108" y="1369219"/>
            <a:ext cx="5801784" cy="3263504"/>
          </a:xfrm>
          <a:prstGeom prst="rect">
            <a:avLst/>
          </a:prstGeom>
          <a:noFill/>
          <a:ln>
            <a:noFill/>
          </a:ln>
        </p:spPr>
      </p:pic>
      <p:pic>
        <p:nvPicPr>
          <p:cNvPr id="573" name="Google Shape;573;p66"/>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574" name="Google Shape;574;p66"/>
          <p:cNvPicPr preferRelativeResize="0"/>
          <p:nvPr/>
        </p:nvPicPr>
        <p:blipFill rotWithShape="1">
          <a:blip r:embed="rId4">
            <a:alphaModFix/>
          </a:blip>
          <a:srcRect t="5533" b="10062"/>
          <a:stretch/>
        </p:blipFill>
        <p:spPr>
          <a:xfrm>
            <a:off x="0" y="1"/>
            <a:ext cx="9144000" cy="5143500"/>
          </a:xfrm>
          <a:prstGeom prst="rect">
            <a:avLst/>
          </a:prstGeom>
          <a:noFill/>
          <a:ln>
            <a:noFill/>
          </a:ln>
        </p:spPr>
      </p:pic>
      <p:sp>
        <p:nvSpPr>
          <p:cNvPr id="575" name="Google Shape;575;p66"/>
          <p:cNvSpPr/>
          <p:nvPr/>
        </p:nvSpPr>
        <p:spPr>
          <a:xfrm>
            <a:off x="0" y="0"/>
            <a:ext cx="9144000" cy="5143500"/>
          </a:xfrm>
          <a:prstGeom prst="rect">
            <a:avLst/>
          </a:prstGeom>
          <a:solidFill>
            <a:schemeClr val="dk1">
              <a:alpha val="82352"/>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76" name="Google Shape;576;p66"/>
          <p:cNvPicPr preferRelativeResize="0"/>
          <p:nvPr/>
        </p:nvPicPr>
        <p:blipFill rotWithShape="1">
          <a:blip r:embed="rId5">
            <a:alphaModFix/>
          </a:blip>
          <a:srcRect/>
          <a:stretch/>
        </p:blipFill>
        <p:spPr>
          <a:xfrm>
            <a:off x="169696" y="4395674"/>
            <a:ext cx="871415" cy="692774"/>
          </a:xfrm>
          <a:prstGeom prst="rect">
            <a:avLst/>
          </a:prstGeom>
          <a:noFill/>
          <a:ln>
            <a:noFill/>
          </a:ln>
        </p:spPr>
      </p:pic>
      <p:sp>
        <p:nvSpPr>
          <p:cNvPr id="577" name="Google Shape;577;p66"/>
          <p:cNvSpPr txBox="1"/>
          <p:nvPr/>
        </p:nvSpPr>
        <p:spPr>
          <a:xfrm>
            <a:off x="1041110" y="2150889"/>
            <a:ext cx="7067227" cy="136191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0" i="0" u="none" strike="noStrike" cap="none">
                <a:solidFill>
                  <a:schemeClr val="lt1"/>
                </a:solidFill>
                <a:latin typeface="Overpass"/>
                <a:ea typeface="Overpass"/>
                <a:cs typeface="Overpass"/>
                <a:sym typeface="Overpass"/>
              </a:rPr>
              <a:t>Any questions?</a:t>
            </a:r>
            <a:endParaRPr sz="1100" b="0" i="0" u="none" strike="noStrike" cap="none">
              <a:solidFill>
                <a:srgbClr val="000000"/>
              </a:solidFill>
              <a:latin typeface="Overpass"/>
              <a:ea typeface="Overpass"/>
              <a:cs typeface="Overpass"/>
              <a:sym typeface="Overpass"/>
            </a:endParaRPr>
          </a:p>
        </p:txBody>
      </p:sp>
      <p:sp>
        <p:nvSpPr>
          <p:cNvPr id="578" name="Google Shape;578;p66"/>
          <p:cNvSpPr txBox="1"/>
          <p:nvPr/>
        </p:nvSpPr>
        <p:spPr>
          <a:xfrm>
            <a:off x="1041110" y="1321472"/>
            <a:ext cx="3045417" cy="43858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DF0000"/>
                </a:solidFill>
                <a:latin typeface="Overpass Black"/>
                <a:ea typeface="Overpass Black"/>
                <a:cs typeface="Overpass Black"/>
                <a:sym typeface="Overpass Black"/>
              </a:rPr>
              <a:t>Open Forum</a:t>
            </a:r>
            <a:endParaRPr sz="1100" b="0" i="0" u="none" strike="noStrike" cap="none">
              <a:solidFill>
                <a:srgbClr val="000000"/>
              </a:solidFill>
              <a:latin typeface="Overpass Black"/>
              <a:ea typeface="Overpass Black"/>
              <a:cs typeface="Overpass Black"/>
              <a:sym typeface="Overpass Black"/>
            </a:endParaRPr>
          </a:p>
        </p:txBody>
      </p:sp>
      <p:sp>
        <p:nvSpPr>
          <p:cNvPr id="579" name="Google Shape;579;p66"/>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3"/>
        <p:cNvGrpSpPr/>
        <p:nvPr/>
      </p:nvGrpSpPr>
      <p:grpSpPr>
        <a:xfrm>
          <a:off x="0" y="0"/>
          <a:ext cx="0" cy="0"/>
          <a:chOff x="0" y="0"/>
          <a:chExt cx="0" cy="0"/>
        </a:xfrm>
      </p:grpSpPr>
      <p:grpSp>
        <p:nvGrpSpPr>
          <p:cNvPr id="584" name="Google Shape;584;p67"/>
          <p:cNvGrpSpPr/>
          <p:nvPr/>
        </p:nvGrpSpPr>
        <p:grpSpPr>
          <a:xfrm>
            <a:off x="0" y="0"/>
            <a:ext cx="9144000" cy="5143500"/>
            <a:chOff x="0" y="0"/>
            <a:chExt cx="9144000" cy="5143500"/>
          </a:xfrm>
        </p:grpSpPr>
        <p:sp>
          <p:nvSpPr>
            <p:cNvPr id="585" name="Google Shape;585;p67"/>
            <p:cNvSpPr/>
            <p:nvPr/>
          </p:nvSpPr>
          <p:spPr>
            <a:xfrm>
              <a:off x="0" y="0"/>
              <a:ext cx="9144000" cy="76200"/>
            </a:xfrm>
            <a:prstGeom prst="rect">
              <a:avLst/>
            </a:prstGeom>
            <a:solidFill>
              <a:srgbClr val="CF202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86" name="Google Shape;586;p67"/>
            <p:cNvSpPr/>
            <p:nvPr/>
          </p:nvSpPr>
          <p:spPr>
            <a:xfrm>
              <a:off x="0" y="5067300"/>
              <a:ext cx="9144000" cy="76200"/>
            </a:xfrm>
            <a:prstGeom prst="rect">
              <a:avLst/>
            </a:prstGeom>
            <a:solidFill>
              <a:srgbClr val="1C1C1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587" name="Google Shape;587;p67"/>
          <p:cNvGrpSpPr/>
          <p:nvPr/>
        </p:nvGrpSpPr>
        <p:grpSpPr>
          <a:xfrm>
            <a:off x="381000" y="361950"/>
            <a:ext cx="1581300" cy="285900"/>
            <a:chOff x="381000" y="361950"/>
            <a:chExt cx="1581300" cy="285900"/>
          </a:xfrm>
        </p:grpSpPr>
        <p:pic>
          <p:nvPicPr>
            <p:cNvPr id="588" name="Google Shape;588;p67"/>
            <p:cNvPicPr preferRelativeResize="0"/>
            <p:nvPr/>
          </p:nvPicPr>
          <p:blipFill rotWithShape="1">
            <a:blip r:embed="rId4">
              <a:alphaModFix/>
            </a:blip>
            <a:srcRect/>
            <a:stretch/>
          </p:blipFill>
          <p:spPr>
            <a:xfrm>
              <a:off x="381000" y="381000"/>
              <a:ext cx="114300" cy="228600"/>
            </a:xfrm>
            <a:prstGeom prst="rect">
              <a:avLst/>
            </a:prstGeom>
            <a:noFill/>
            <a:ln>
              <a:noFill/>
            </a:ln>
          </p:spPr>
        </p:pic>
        <p:sp>
          <p:nvSpPr>
            <p:cNvPr id="589" name="Google Shape;589;p67"/>
            <p:cNvSpPr txBox="1"/>
            <p:nvPr/>
          </p:nvSpPr>
          <p:spPr>
            <a:xfrm>
              <a:off x="533400" y="361950"/>
              <a:ext cx="1428900" cy="285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a:solidFill>
                    <a:srgbClr val="1C1C1C"/>
                  </a:solidFill>
                  <a:latin typeface="Overpass ExtraBold"/>
                  <a:ea typeface="Overpass ExtraBold"/>
                  <a:cs typeface="Overpass ExtraBold"/>
                  <a:sym typeface="Overpass ExtraBold"/>
                </a:rPr>
                <a:t>R STREET</a:t>
              </a:r>
              <a:endParaRPr sz="1400" b="0">
                <a:solidFill>
                  <a:srgbClr val="1C1C1C"/>
                </a:solidFill>
                <a:latin typeface="Overpass ExtraBold"/>
                <a:ea typeface="Overpass ExtraBold"/>
                <a:cs typeface="Overpass ExtraBold"/>
                <a:sym typeface="Overpass ExtraBold"/>
              </a:endParaRPr>
            </a:p>
          </p:txBody>
        </p:sp>
      </p:grpSp>
      <p:sp>
        <p:nvSpPr>
          <p:cNvPr id="590" name="Google Shape;590;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
        <p:nvSpPr>
          <p:cNvPr id="591" name="Google Shape;591;p67"/>
          <p:cNvSpPr txBox="1">
            <a:spLocks noGrp="1"/>
          </p:cNvSpPr>
          <p:nvPr>
            <p:ph type="title"/>
          </p:nvPr>
        </p:nvSpPr>
        <p:spPr>
          <a:xfrm>
            <a:off x="571500" y="647850"/>
            <a:ext cx="8001000" cy="591300"/>
          </a:xfrm>
          <a:prstGeom prst="rect">
            <a:avLst/>
          </a:prstGeom>
          <a:solidFill>
            <a:srgbClr val="000000">
              <a:alpha val="0"/>
            </a:srgbClr>
          </a:solidFill>
          <a:ln>
            <a:noFill/>
          </a:ln>
        </p:spPr>
        <p:txBody>
          <a:bodyPr spcFirstLastPara="1" wrap="square" lIns="0" tIns="0" rIns="0" bIns="0" anchor="ctr" anchorCtr="0">
            <a:normAutofit/>
          </a:bodyPr>
          <a:lstStyle/>
          <a:p>
            <a:pPr marL="0" lvl="0" indent="0" algn="l" rtl="0">
              <a:spcBef>
                <a:spcPts val="0"/>
              </a:spcBef>
              <a:spcAft>
                <a:spcPts val="0"/>
              </a:spcAft>
              <a:buNone/>
            </a:pPr>
            <a:r>
              <a:rPr lang="en" sz="2000">
                <a:solidFill>
                  <a:srgbClr val="1C1C1C"/>
                </a:solidFill>
                <a:latin typeface="Overpass ExtraBold"/>
                <a:ea typeface="Overpass ExtraBold"/>
                <a:cs typeface="Overpass ExtraBold"/>
                <a:sym typeface="Overpass ExtraBold"/>
              </a:rPr>
              <a:t>Works Cited</a:t>
            </a:r>
            <a:endParaRPr sz="2000" b="0">
              <a:solidFill>
                <a:srgbClr val="1C1C1C"/>
              </a:solidFill>
              <a:latin typeface="Overpass ExtraBold"/>
              <a:ea typeface="Overpass ExtraBold"/>
              <a:cs typeface="Overpass ExtraBold"/>
              <a:sym typeface="Overpass ExtraBold"/>
            </a:endParaRPr>
          </a:p>
        </p:txBody>
      </p:sp>
      <p:grpSp>
        <p:nvGrpSpPr>
          <p:cNvPr id="592" name="Google Shape;592;p67"/>
          <p:cNvGrpSpPr/>
          <p:nvPr/>
        </p:nvGrpSpPr>
        <p:grpSpPr>
          <a:xfrm>
            <a:off x="571500" y="1239150"/>
            <a:ext cx="8001000" cy="3581400"/>
            <a:chOff x="571500" y="1409700"/>
            <a:chExt cx="8001000" cy="3581400"/>
          </a:xfrm>
        </p:grpSpPr>
        <p:sp>
          <p:nvSpPr>
            <p:cNvPr id="593" name="Google Shape;593;p67"/>
            <p:cNvSpPr/>
            <p:nvPr/>
          </p:nvSpPr>
          <p:spPr>
            <a:xfrm>
              <a:off x="571500" y="1409700"/>
              <a:ext cx="8001000" cy="3429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sz="1200">
                <a:latin typeface="Overpass"/>
                <a:ea typeface="Overpass"/>
                <a:cs typeface="Overpass"/>
                <a:sym typeface="Overpass"/>
              </a:endParaRPr>
            </a:p>
          </p:txBody>
        </p:sp>
        <p:sp>
          <p:nvSpPr>
            <p:cNvPr id="594" name="Google Shape;594;p67"/>
            <p:cNvSpPr txBox="1"/>
            <p:nvPr/>
          </p:nvSpPr>
          <p:spPr>
            <a:xfrm>
              <a:off x="571500" y="1409700"/>
              <a:ext cx="8001000" cy="3581400"/>
            </a:xfrm>
            <a:prstGeom prst="rect">
              <a:avLst/>
            </a:prstGeom>
            <a:noFill/>
            <a:ln>
              <a:noFill/>
            </a:ln>
          </p:spPr>
          <p:txBody>
            <a:bodyPr spcFirstLastPara="1" wrap="square" lIns="95250" tIns="95250" rIns="95250" bIns="95250" anchor="t" anchorCtr="0">
              <a:noAutofit/>
            </a:bodyPr>
            <a:lstStyle/>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Acemoglu, Daron. "The Simple Macroeconomics of AI." </a:t>
              </a:r>
              <a:r>
                <a:rPr lang="en" sz="1200" i="1">
                  <a:solidFill>
                    <a:schemeClr val="dk1"/>
                  </a:solidFill>
                  <a:latin typeface="Overpass"/>
                  <a:ea typeface="Overpass"/>
                  <a:cs typeface="Overpass"/>
                  <a:sym typeface="Overpass"/>
                </a:rPr>
                <a:t>Economic Policy</a:t>
              </a:r>
              <a:r>
                <a:rPr lang="en" sz="1200">
                  <a:solidFill>
                    <a:schemeClr val="dk1"/>
                  </a:solidFill>
                  <a:latin typeface="Overpass"/>
                  <a:ea typeface="Overpass"/>
                  <a:cs typeface="Overpass"/>
                  <a:sym typeface="Overpass"/>
                </a:rPr>
                <a:t> 40, no. 121 (January 2025): 13–58.</a:t>
              </a:r>
              <a:r>
                <a:rPr lang="en" sz="1200">
                  <a:solidFill>
                    <a:schemeClr val="dk1"/>
                  </a:solidFill>
                  <a:uFill>
                    <a:noFill/>
                  </a:uFill>
                  <a:latin typeface="Overpass"/>
                  <a:ea typeface="Overpass"/>
                  <a:cs typeface="Overpass"/>
                  <a:sym typeface="Overpass"/>
                  <a:hlinkClick r:id="rId5">
                    <a:extLst>
                      <a:ext uri="{A12FA001-AC4F-418D-AE19-62706E023703}">
                        <ahyp:hlinkClr xmlns:ahyp="http://schemas.microsoft.com/office/drawing/2018/hyperlinkcolor" val="tx"/>
                      </a:ext>
                    </a:extLst>
                  </a:hlinkClick>
                </a:rPr>
                <a:t> </a:t>
              </a:r>
              <a:r>
                <a:rPr lang="en" sz="1200" u="sng">
                  <a:solidFill>
                    <a:schemeClr val="hlink"/>
                  </a:solidFill>
                  <a:latin typeface="Overpass"/>
                  <a:ea typeface="Overpass"/>
                  <a:cs typeface="Overpass"/>
                  <a:sym typeface="Overpass"/>
                  <a:hlinkClick r:id="rId5"/>
                </a:rPr>
                <a:t>https://doi.org/10.1093/epolic/eiae042</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André, Christophe, Manuel Bétin, and Peter Gal. "Dynamism in Generative AI Markets since the Release of ChatGPT." VoxEU/CEPR, July 12, 2025. </a:t>
              </a:r>
              <a:r>
                <a:rPr lang="en" sz="1200" u="sng">
                  <a:solidFill>
                    <a:schemeClr val="hlink"/>
                  </a:solidFill>
                  <a:latin typeface="Overpass"/>
                  <a:ea typeface="Overpass"/>
                  <a:cs typeface="Overpass"/>
                  <a:sym typeface="Overpass"/>
                  <a:hlinkClick r:id="rId6"/>
                </a:rPr>
                <a:t>https://cepr.org/voxeu/columns/dynamism-generative-ai-markets-release-chatgpt</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Arnon, Alexander. "The Projected Impact of Generative AI on Future Productivity Growth." Penn Wharton Budget Model, September 8, 2025. </a:t>
              </a:r>
              <a:r>
                <a:rPr lang="en" sz="1200" u="sng">
                  <a:solidFill>
                    <a:schemeClr val="hlink"/>
                  </a:solidFill>
                  <a:latin typeface="Overpass"/>
                  <a:ea typeface="Overpass"/>
                  <a:cs typeface="Overpass"/>
                  <a:sym typeface="Overpass"/>
                  <a:hlinkClick r:id="rId7"/>
                </a:rPr>
                <a:t>https://budgetmodel.wharton.upenn.edu/p/2025-09-08-the-projected-impact-of-generative-ai-on-future-productivity-growth/</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Ball, Dean W.. “A Framework for the Private Governance of Frontier Artificial Intelligence.” </a:t>
              </a:r>
              <a:r>
                <a:rPr lang="en" sz="1200" i="1">
                  <a:solidFill>
                    <a:schemeClr val="dk1"/>
                  </a:solidFill>
                  <a:latin typeface="Overpass"/>
                  <a:ea typeface="Overpass"/>
                  <a:cs typeface="Overpass"/>
                  <a:sym typeface="Overpass"/>
                </a:rPr>
                <a:t>ArXiv</a:t>
              </a:r>
              <a:r>
                <a:rPr lang="en" sz="1200">
                  <a:solidFill>
                    <a:schemeClr val="dk1"/>
                  </a:solidFill>
                  <a:latin typeface="Overpass"/>
                  <a:ea typeface="Overpass"/>
                  <a:cs typeface="Overpass"/>
                  <a:sym typeface="Overpass"/>
                </a:rPr>
                <a:t> abs/2504.11501 (2025): n.p. </a:t>
              </a:r>
              <a:r>
                <a:rPr lang="en" sz="1200" u="sng">
                  <a:solidFill>
                    <a:schemeClr val="hlink"/>
                  </a:solidFill>
                  <a:latin typeface="Overpass"/>
                  <a:ea typeface="Overpass"/>
                  <a:cs typeface="Overpass"/>
                  <a:sym typeface="Overpass"/>
                  <a:hlinkClick r:id="rId8"/>
                </a:rPr>
                <a:t>https://doi.org/10.48550/arXiv.2504.11501</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Bessen, James. </a:t>
              </a:r>
              <a:r>
                <a:rPr lang="en" sz="1200" i="1">
                  <a:solidFill>
                    <a:schemeClr val="dk1"/>
                  </a:solidFill>
                  <a:latin typeface="Overpass"/>
                  <a:ea typeface="Overpass"/>
                  <a:cs typeface="Overpass"/>
                  <a:sym typeface="Overpass"/>
                </a:rPr>
                <a:t>Learning by Doing: The Real Connection between Innovation, Wages, and Wealth</a:t>
              </a:r>
              <a:r>
                <a:rPr lang="en" sz="1200">
                  <a:solidFill>
                    <a:schemeClr val="dk1"/>
                  </a:solidFill>
                  <a:latin typeface="Overpass"/>
                  <a:ea typeface="Overpass"/>
                  <a:cs typeface="Overpass"/>
                  <a:sym typeface="Overpass"/>
                </a:rPr>
                <a:t>. New Haven, CT: Yale University Press, 2015.</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Bjørnskov, Christian. "Economic Freedom and Economic Crises." European Journal of Political Economy 45, (2016): 11-23. </a:t>
              </a:r>
              <a:r>
                <a:rPr lang="en" sz="1200" u="sng">
                  <a:solidFill>
                    <a:schemeClr val="hlink"/>
                  </a:solidFill>
                  <a:latin typeface="Overpass"/>
                  <a:ea typeface="Overpass"/>
                  <a:cs typeface="Overpass"/>
                  <a:sym typeface="Overpass"/>
                  <a:hlinkClick r:id="rId9"/>
                </a:rPr>
                <a:t>https://doi.org/10.1016/j.ejpoleco.2016.08.003</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Bonney, Kathryn, Cory Breaux, Emin Dinlersoz, Lucia Foster, John Haltiwanger, and Aditya Pande. "The Microstructure of AI Diffusion: Evidence from Firms, Business Functions, and Worker Tasks." CES Working Paper No. CES-26-25. Washington, DC: U.S. Census Bureau, Center for Economic Studies, April 2026. </a:t>
              </a:r>
              <a:r>
                <a:rPr lang="en" sz="1200" u="sng">
                  <a:solidFill>
                    <a:schemeClr val="hlink"/>
                  </a:solidFill>
                  <a:latin typeface="Overpass"/>
                  <a:ea typeface="Overpass"/>
                  <a:cs typeface="Overpass"/>
                  <a:sym typeface="Overpass"/>
                  <a:hlinkClick r:id="rId10"/>
                </a:rPr>
                <a:t>https://www.census.gov/library/working-papers/2026/adrm/CES-WP-26-25.html</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41"/>
          <p:cNvPicPr preferRelativeResize="0"/>
          <p:nvPr/>
        </p:nvPicPr>
        <p:blipFill rotWithShape="1">
          <a:blip r:embed="rId3">
            <a:alphaModFix/>
          </a:blip>
          <a:srcRect l="27774" r="31597"/>
          <a:stretch/>
        </p:blipFill>
        <p:spPr>
          <a:xfrm>
            <a:off x="-1" y="1482"/>
            <a:ext cx="2788213" cy="5143502"/>
          </a:xfrm>
          <a:prstGeom prst="rect">
            <a:avLst/>
          </a:prstGeom>
          <a:noFill/>
          <a:ln>
            <a:noFill/>
          </a:ln>
        </p:spPr>
      </p:pic>
      <p:sp>
        <p:nvSpPr>
          <p:cNvPr id="238" name="Google Shape;238;p41"/>
          <p:cNvSpPr/>
          <p:nvPr/>
        </p:nvSpPr>
        <p:spPr>
          <a:xfrm>
            <a:off x="-1" y="0"/>
            <a:ext cx="2788200" cy="5143500"/>
          </a:xfrm>
          <a:prstGeom prst="rect">
            <a:avLst/>
          </a:prstGeom>
          <a:solidFill>
            <a:srgbClr val="D70000">
              <a:alpha val="8353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39" name="Google Shape;239;p41"/>
          <p:cNvPicPr preferRelativeResize="0"/>
          <p:nvPr/>
        </p:nvPicPr>
        <p:blipFill rotWithShape="1">
          <a:blip r:embed="rId4">
            <a:alphaModFix/>
          </a:blip>
          <a:srcRect/>
          <a:stretch/>
        </p:blipFill>
        <p:spPr>
          <a:xfrm>
            <a:off x="186346" y="4428638"/>
            <a:ext cx="811466" cy="645117"/>
          </a:xfrm>
          <a:prstGeom prst="rect">
            <a:avLst/>
          </a:prstGeom>
          <a:noFill/>
          <a:ln>
            <a:noFill/>
          </a:ln>
        </p:spPr>
      </p:pic>
      <p:grpSp>
        <p:nvGrpSpPr>
          <p:cNvPr id="240" name="Google Shape;240;p41"/>
          <p:cNvGrpSpPr/>
          <p:nvPr/>
        </p:nvGrpSpPr>
        <p:grpSpPr>
          <a:xfrm>
            <a:off x="3143250" y="762000"/>
            <a:ext cx="5476875" cy="3476625"/>
            <a:chOff x="3143250" y="762000"/>
            <a:chExt cx="5476875" cy="3476625"/>
          </a:xfrm>
        </p:grpSpPr>
        <p:grpSp>
          <p:nvGrpSpPr>
            <p:cNvPr id="241" name="Google Shape;241;p41"/>
            <p:cNvGrpSpPr/>
            <p:nvPr/>
          </p:nvGrpSpPr>
          <p:grpSpPr>
            <a:xfrm>
              <a:off x="3143250" y="762000"/>
              <a:ext cx="5476875" cy="381000"/>
              <a:chOff x="3143250" y="762000"/>
              <a:chExt cx="5476875" cy="381000"/>
            </a:xfrm>
          </p:grpSpPr>
          <p:sp>
            <p:nvSpPr>
              <p:cNvPr id="242" name="Google Shape;242;p41"/>
              <p:cNvSpPr/>
              <p:nvPr/>
            </p:nvSpPr>
            <p:spPr>
              <a:xfrm>
                <a:off x="3143250" y="762000"/>
                <a:ext cx="381000" cy="381000"/>
              </a:xfrm>
              <a:prstGeom prst="roundRect">
                <a:avLst>
                  <a:gd name="adj" fmla="val 50000"/>
                </a:avLst>
              </a:prstGeom>
              <a:solidFill>
                <a:srgbClr val="D70000"/>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3" name="Google Shape;243;p41"/>
              <p:cNvSpPr txBox="1"/>
              <p:nvPr/>
            </p:nvSpPr>
            <p:spPr>
              <a:xfrm>
                <a:off x="3143250" y="762000"/>
                <a:ext cx="381000" cy="38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FFFFFF"/>
                    </a:solidFill>
                    <a:latin typeface="Overpass"/>
                    <a:ea typeface="Overpass"/>
                    <a:cs typeface="Overpass"/>
                    <a:sym typeface="Overpass"/>
                  </a:rPr>
                  <a:t>01</a:t>
                </a:r>
                <a:endParaRPr sz="1400" b="1">
                  <a:solidFill>
                    <a:srgbClr val="FFFFFF"/>
                  </a:solidFill>
                  <a:latin typeface="Overpass"/>
                  <a:ea typeface="Overpass"/>
                  <a:cs typeface="Overpass"/>
                  <a:sym typeface="Overpass"/>
                </a:endParaRPr>
              </a:p>
            </p:txBody>
          </p:sp>
          <p:sp>
            <p:nvSpPr>
              <p:cNvPr id="244" name="Google Shape;244;p41"/>
              <p:cNvSpPr txBox="1"/>
              <p:nvPr/>
            </p:nvSpPr>
            <p:spPr>
              <a:xfrm>
                <a:off x="3667125" y="762000"/>
                <a:ext cx="4953000" cy="38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b="1">
                    <a:solidFill>
                      <a:srgbClr val="000000"/>
                    </a:solidFill>
                    <a:latin typeface="Overpass"/>
                    <a:ea typeface="Overpass"/>
                    <a:cs typeface="Overpass"/>
                    <a:sym typeface="Overpass"/>
                  </a:rPr>
                  <a:t>Review of AI’s current labor market impact</a:t>
                </a:r>
                <a:endParaRPr sz="1600" b="1">
                  <a:solidFill>
                    <a:srgbClr val="000000"/>
                  </a:solidFill>
                  <a:latin typeface="Overpass"/>
                  <a:ea typeface="Overpass"/>
                  <a:cs typeface="Overpass"/>
                  <a:sym typeface="Overpass"/>
                </a:endParaRPr>
              </a:p>
            </p:txBody>
          </p:sp>
        </p:grpSp>
        <p:grpSp>
          <p:nvGrpSpPr>
            <p:cNvPr id="245" name="Google Shape;245;p41"/>
            <p:cNvGrpSpPr/>
            <p:nvPr/>
          </p:nvGrpSpPr>
          <p:grpSpPr>
            <a:xfrm>
              <a:off x="3143250" y="1381125"/>
              <a:ext cx="5476875" cy="381000"/>
              <a:chOff x="3143250" y="1381125"/>
              <a:chExt cx="5476875" cy="381000"/>
            </a:xfrm>
          </p:grpSpPr>
          <p:sp>
            <p:nvSpPr>
              <p:cNvPr id="246" name="Google Shape;246;p41"/>
              <p:cNvSpPr/>
              <p:nvPr/>
            </p:nvSpPr>
            <p:spPr>
              <a:xfrm>
                <a:off x="3143250" y="1381125"/>
                <a:ext cx="381000" cy="381000"/>
              </a:xfrm>
              <a:prstGeom prst="roundRect">
                <a:avLst>
                  <a:gd name="adj" fmla="val 50000"/>
                </a:avLst>
              </a:prstGeom>
              <a:solidFill>
                <a:srgbClr val="D70000"/>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7" name="Google Shape;247;p41"/>
              <p:cNvSpPr txBox="1"/>
              <p:nvPr/>
            </p:nvSpPr>
            <p:spPr>
              <a:xfrm>
                <a:off x="3143250" y="1381125"/>
                <a:ext cx="381000" cy="38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FFFFFF"/>
                    </a:solidFill>
                    <a:latin typeface="Overpass"/>
                    <a:ea typeface="Overpass"/>
                    <a:cs typeface="Overpass"/>
                    <a:sym typeface="Overpass"/>
                  </a:rPr>
                  <a:t>02</a:t>
                </a:r>
                <a:endParaRPr sz="1400" b="1">
                  <a:solidFill>
                    <a:srgbClr val="FFFFFF"/>
                  </a:solidFill>
                  <a:latin typeface="Overpass"/>
                  <a:ea typeface="Overpass"/>
                  <a:cs typeface="Overpass"/>
                  <a:sym typeface="Overpass"/>
                </a:endParaRPr>
              </a:p>
            </p:txBody>
          </p:sp>
          <p:sp>
            <p:nvSpPr>
              <p:cNvPr id="248" name="Google Shape;248;p41"/>
              <p:cNvSpPr txBox="1"/>
              <p:nvPr/>
            </p:nvSpPr>
            <p:spPr>
              <a:xfrm>
                <a:off x="3667125" y="1381125"/>
                <a:ext cx="4953000" cy="38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b="1">
                    <a:solidFill>
                      <a:srgbClr val="000000"/>
                    </a:solidFill>
                    <a:latin typeface="Overpass"/>
                    <a:ea typeface="Overpass"/>
                    <a:cs typeface="Overpass"/>
                    <a:sym typeface="Overpass"/>
                  </a:rPr>
                  <a:t>Macroeconomic projections of AI’s impact</a:t>
                </a:r>
                <a:endParaRPr sz="1600" b="1">
                  <a:solidFill>
                    <a:srgbClr val="000000"/>
                  </a:solidFill>
                  <a:latin typeface="Overpass"/>
                  <a:ea typeface="Overpass"/>
                  <a:cs typeface="Overpass"/>
                  <a:sym typeface="Overpass"/>
                </a:endParaRPr>
              </a:p>
            </p:txBody>
          </p:sp>
        </p:grpSp>
        <p:grpSp>
          <p:nvGrpSpPr>
            <p:cNvPr id="249" name="Google Shape;249;p41"/>
            <p:cNvGrpSpPr/>
            <p:nvPr/>
          </p:nvGrpSpPr>
          <p:grpSpPr>
            <a:xfrm>
              <a:off x="3143250" y="2000250"/>
              <a:ext cx="5476875" cy="381000"/>
              <a:chOff x="3143250" y="2000250"/>
              <a:chExt cx="5476875" cy="381000"/>
            </a:xfrm>
          </p:grpSpPr>
          <p:sp>
            <p:nvSpPr>
              <p:cNvPr id="250" name="Google Shape;250;p41"/>
              <p:cNvSpPr/>
              <p:nvPr/>
            </p:nvSpPr>
            <p:spPr>
              <a:xfrm>
                <a:off x="3143250" y="2000250"/>
                <a:ext cx="381000" cy="381000"/>
              </a:xfrm>
              <a:prstGeom prst="roundRect">
                <a:avLst>
                  <a:gd name="adj" fmla="val 50000"/>
                </a:avLst>
              </a:prstGeom>
              <a:solidFill>
                <a:srgbClr val="D70000"/>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51" name="Google Shape;251;p41"/>
              <p:cNvSpPr txBox="1"/>
              <p:nvPr/>
            </p:nvSpPr>
            <p:spPr>
              <a:xfrm>
                <a:off x="3143250" y="2000250"/>
                <a:ext cx="381000" cy="38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FFFFFF"/>
                    </a:solidFill>
                    <a:latin typeface="Overpass"/>
                    <a:ea typeface="Overpass"/>
                    <a:cs typeface="Overpass"/>
                    <a:sym typeface="Overpass"/>
                  </a:rPr>
                  <a:t>03</a:t>
                </a:r>
                <a:endParaRPr sz="1400" b="1">
                  <a:solidFill>
                    <a:srgbClr val="FFFFFF"/>
                  </a:solidFill>
                  <a:latin typeface="Overpass"/>
                  <a:ea typeface="Overpass"/>
                  <a:cs typeface="Overpass"/>
                  <a:sym typeface="Overpass"/>
                </a:endParaRPr>
              </a:p>
            </p:txBody>
          </p:sp>
          <p:sp>
            <p:nvSpPr>
              <p:cNvPr id="252" name="Google Shape;252;p41"/>
              <p:cNvSpPr txBox="1"/>
              <p:nvPr/>
            </p:nvSpPr>
            <p:spPr>
              <a:xfrm>
                <a:off x="3667125" y="2000250"/>
                <a:ext cx="4953000" cy="38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b="1">
                    <a:solidFill>
                      <a:srgbClr val="000000"/>
                    </a:solidFill>
                    <a:latin typeface="Overpass"/>
                    <a:ea typeface="Overpass"/>
                    <a:cs typeface="Overpass"/>
                    <a:sym typeface="Overpass"/>
                  </a:rPr>
                  <a:t>Historical Analogues</a:t>
                </a:r>
                <a:endParaRPr sz="1600" b="1">
                  <a:solidFill>
                    <a:srgbClr val="000000"/>
                  </a:solidFill>
                  <a:latin typeface="Overpass"/>
                  <a:ea typeface="Overpass"/>
                  <a:cs typeface="Overpass"/>
                  <a:sym typeface="Overpass"/>
                </a:endParaRPr>
              </a:p>
            </p:txBody>
          </p:sp>
        </p:grpSp>
        <p:grpSp>
          <p:nvGrpSpPr>
            <p:cNvPr id="253" name="Google Shape;253;p41"/>
            <p:cNvGrpSpPr/>
            <p:nvPr/>
          </p:nvGrpSpPr>
          <p:grpSpPr>
            <a:xfrm>
              <a:off x="3143250" y="2619375"/>
              <a:ext cx="5476875" cy="381000"/>
              <a:chOff x="3143250" y="2619375"/>
              <a:chExt cx="5476875" cy="381000"/>
            </a:xfrm>
          </p:grpSpPr>
          <p:sp>
            <p:nvSpPr>
              <p:cNvPr id="254" name="Google Shape;254;p41"/>
              <p:cNvSpPr/>
              <p:nvPr/>
            </p:nvSpPr>
            <p:spPr>
              <a:xfrm>
                <a:off x="3143250" y="2619375"/>
                <a:ext cx="381000" cy="381000"/>
              </a:xfrm>
              <a:prstGeom prst="roundRect">
                <a:avLst>
                  <a:gd name="adj" fmla="val 50000"/>
                </a:avLst>
              </a:prstGeom>
              <a:solidFill>
                <a:srgbClr val="D70000"/>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55" name="Google Shape;255;p41"/>
              <p:cNvSpPr txBox="1"/>
              <p:nvPr/>
            </p:nvSpPr>
            <p:spPr>
              <a:xfrm>
                <a:off x="3143250" y="2619375"/>
                <a:ext cx="381000" cy="38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FFFFFF"/>
                    </a:solidFill>
                    <a:latin typeface="Overpass"/>
                    <a:ea typeface="Overpass"/>
                    <a:cs typeface="Overpass"/>
                    <a:sym typeface="Overpass"/>
                  </a:rPr>
                  <a:t>04</a:t>
                </a:r>
                <a:endParaRPr sz="1400" b="1">
                  <a:solidFill>
                    <a:srgbClr val="FFFFFF"/>
                  </a:solidFill>
                  <a:latin typeface="Overpass"/>
                  <a:ea typeface="Overpass"/>
                  <a:cs typeface="Overpass"/>
                  <a:sym typeface="Overpass"/>
                </a:endParaRPr>
              </a:p>
            </p:txBody>
          </p:sp>
          <p:sp>
            <p:nvSpPr>
              <p:cNvPr id="256" name="Google Shape;256;p41"/>
              <p:cNvSpPr txBox="1"/>
              <p:nvPr/>
            </p:nvSpPr>
            <p:spPr>
              <a:xfrm>
                <a:off x="3667125" y="2619375"/>
                <a:ext cx="4953000" cy="38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b="1">
                    <a:solidFill>
                      <a:srgbClr val="000000"/>
                    </a:solidFill>
                    <a:latin typeface="Overpass"/>
                    <a:ea typeface="Overpass"/>
                    <a:cs typeface="Overpass"/>
                    <a:sym typeface="Overpass"/>
                  </a:rPr>
                  <a:t>The emerging state-level framework for AI</a:t>
                </a:r>
                <a:endParaRPr sz="1600" b="1">
                  <a:solidFill>
                    <a:srgbClr val="000000"/>
                  </a:solidFill>
                  <a:latin typeface="Overpass"/>
                  <a:ea typeface="Overpass"/>
                  <a:cs typeface="Overpass"/>
                  <a:sym typeface="Overpass"/>
                </a:endParaRPr>
              </a:p>
            </p:txBody>
          </p:sp>
        </p:grpSp>
        <p:grpSp>
          <p:nvGrpSpPr>
            <p:cNvPr id="257" name="Google Shape;257;p41"/>
            <p:cNvGrpSpPr/>
            <p:nvPr/>
          </p:nvGrpSpPr>
          <p:grpSpPr>
            <a:xfrm>
              <a:off x="3143250" y="3238500"/>
              <a:ext cx="5476875" cy="381000"/>
              <a:chOff x="3143250" y="3238500"/>
              <a:chExt cx="5476875" cy="381000"/>
            </a:xfrm>
          </p:grpSpPr>
          <p:sp>
            <p:nvSpPr>
              <p:cNvPr id="258" name="Google Shape;258;p41"/>
              <p:cNvSpPr/>
              <p:nvPr/>
            </p:nvSpPr>
            <p:spPr>
              <a:xfrm>
                <a:off x="3143250" y="3238500"/>
                <a:ext cx="381000" cy="381000"/>
              </a:xfrm>
              <a:prstGeom prst="roundRect">
                <a:avLst>
                  <a:gd name="adj" fmla="val 50000"/>
                </a:avLst>
              </a:prstGeom>
              <a:solidFill>
                <a:srgbClr val="D70000"/>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59" name="Google Shape;259;p41"/>
              <p:cNvSpPr txBox="1"/>
              <p:nvPr/>
            </p:nvSpPr>
            <p:spPr>
              <a:xfrm>
                <a:off x="3143250" y="3238500"/>
                <a:ext cx="381000" cy="38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FFFFFF"/>
                    </a:solidFill>
                    <a:latin typeface="Overpass"/>
                    <a:ea typeface="Overpass"/>
                    <a:cs typeface="Overpass"/>
                    <a:sym typeface="Overpass"/>
                  </a:rPr>
                  <a:t>05</a:t>
                </a:r>
                <a:endParaRPr sz="1400" b="1">
                  <a:solidFill>
                    <a:srgbClr val="FFFFFF"/>
                  </a:solidFill>
                  <a:latin typeface="Overpass"/>
                  <a:ea typeface="Overpass"/>
                  <a:cs typeface="Overpass"/>
                  <a:sym typeface="Overpass"/>
                </a:endParaRPr>
              </a:p>
            </p:txBody>
          </p:sp>
          <p:sp>
            <p:nvSpPr>
              <p:cNvPr id="260" name="Google Shape;260;p41"/>
              <p:cNvSpPr txBox="1"/>
              <p:nvPr/>
            </p:nvSpPr>
            <p:spPr>
              <a:xfrm>
                <a:off x="3667125" y="3238500"/>
                <a:ext cx="4953000" cy="38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b="1">
                    <a:solidFill>
                      <a:srgbClr val="000000"/>
                    </a:solidFill>
                    <a:latin typeface="Overpass"/>
                    <a:ea typeface="Overpass"/>
                    <a:cs typeface="Overpass"/>
                    <a:sym typeface="Overpass"/>
                  </a:rPr>
                  <a:t>Potential policy solutions</a:t>
                </a:r>
                <a:endParaRPr sz="1600" b="1">
                  <a:solidFill>
                    <a:srgbClr val="000000"/>
                  </a:solidFill>
                  <a:latin typeface="Overpass"/>
                  <a:ea typeface="Overpass"/>
                  <a:cs typeface="Overpass"/>
                  <a:sym typeface="Overpass"/>
                </a:endParaRPr>
              </a:p>
            </p:txBody>
          </p:sp>
        </p:grpSp>
        <p:grpSp>
          <p:nvGrpSpPr>
            <p:cNvPr id="261" name="Google Shape;261;p41"/>
            <p:cNvGrpSpPr/>
            <p:nvPr/>
          </p:nvGrpSpPr>
          <p:grpSpPr>
            <a:xfrm>
              <a:off x="3143250" y="3857625"/>
              <a:ext cx="5476875" cy="381000"/>
              <a:chOff x="3143250" y="3857625"/>
              <a:chExt cx="5476875" cy="381000"/>
            </a:xfrm>
          </p:grpSpPr>
          <p:sp>
            <p:nvSpPr>
              <p:cNvPr id="262" name="Google Shape;262;p41"/>
              <p:cNvSpPr/>
              <p:nvPr/>
            </p:nvSpPr>
            <p:spPr>
              <a:xfrm>
                <a:off x="3143250" y="3857625"/>
                <a:ext cx="381000" cy="381000"/>
              </a:xfrm>
              <a:prstGeom prst="roundRect">
                <a:avLst>
                  <a:gd name="adj" fmla="val 50000"/>
                </a:avLst>
              </a:prstGeom>
              <a:solidFill>
                <a:srgbClr val="D70000"/>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63" name="Google Shape;263;p41"/>
              <p:cNvSpPr txBox="1"/>
              <p:nvPr/>
            </p:nvSpPr>
            <p:spPr>
              <a:xfrm>
                <a:off x="3143250" y="3857625"/>
                <a:ext cx="381000" cy="38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FFFFFF"/>
                    </a:solidFill>
                    <a:latin typeface="Overpass"/>
                    <a:ea typeface="Overpass"/>
                    <a:cs typeface="Overpass"/>
                    <a:sym typeface="Overpass"/>
                  </a:rPr>
                  <a:t>06</a:t>
                </a:r>
                <a:endParaRPr sz="1400" b="1">
                  <a:solidFill>
                    <a:srgbClr val="FFFFFF"/>
                  </a:solidFill>
                  <a:latin typeface="Overpass"/>
                  <a:ea typeface="Overpass"/>
                  <a:cs typeface="Overpass"/>
                  <a:sym typeface="Overpass"/>
                </a:endParaRPr>
              </a:p>
            </p:txBody>
          </p:sp>
          <p:sp>
            <p:nvSpPr>
              <p:cNvPr id="264" name="Google Shape;264;p41"/>
              <p:cNvSpPr txBox="1"/>
              <p:nvPr/>
            </p:nvSpPr>
            <p:spPr>
              <a:xfrm>
                <a:off x="3667125" y="3857625"/>
                <a:ext cx="4953000" cy="38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b="1">
                    <a:solidFill>
                      <a:srgbClr val="000000"/>
                    </a:solidFill>
                    <a:latin typeface="Overpass"/>
                    <a:ea typeface="Overpass"/>
                    <a:cs typeface="Overpass"/>
                    <a:sym typeface="Overpass"/>
                  </a:rPr>
                  <a:t>Conclusion &amp; Open Forum</a:t>
                </a:r>
                <a:endParaRPr sz="1600" b="1">
                  <a:solidFill>
                    <a:srgbClr val="000000"/>
                  </a:solidFill>
                  <a:latin typeface="Overpass"/>
                  <a:ea typeface="Overpass"/>
                  <a:cs typeface="Overpass"/>
                  <a:sym typeface="Overpass"/>
                </a:endParaRPr>
              </a:p>
            </p:txBody>
          </p:sp>
        </p:grpSp>
      </p:grpSp>
      <p:sp>
        <p:nvSpPr>
          <p:cNvPr id="265" name="Google Shape;265;p41"/>
          <p:cNvSpPr txBox="1"/>
          <p:nvPr/>
        </p:nvSpPr>
        <p:spPr>
          <a:xfrm>
            <a:off x="139650" y="1117075"/>
            <a:ext cx="2508900" cy="2146800"/>
          </a:xfrm>
          <a:prstGeom prst="rect">
            <a:avLst/>
          </a:prstGeom>
          <a:noFill/>
          <a:ln>
            <a:noFill/>
          </a:ln>
        </p:spPr>
        <p:txBody>
          <a:bodyPr spcFirstLastPara="1" wrap="square" lIns="68575" tIns="34275" rIns="68575" bIns="34275" anchor="ctr" anchorCtr="0">
            <a:noAutofit/>
          </a:bodyPr>
          <a:lstStyle/>
          <a:p>
            <a:pPr marL="215900" marR="0" lvl="0" indent="-127000" algn="ctr" rtl="0">
              <a:lnSpc>
                <a:spcPct val="100000"/>
              </a:lnSpc>
              <a:spcBef>
                <a:spcPts val="0"/>
              </a:spcBef>
              <a:spcAft>
                <a:spcPts val="0"/>
              </a:spcAft>
              <a:buClr>
                <a:schemeClr val="dk1"/>
              </a:buClr>
              <a:buSzPts val="1400"/>
              <a:buFont typeface="Arial"/>
              <a:buNone/>
            </a:pPr>
            <a:r>
              <a:rPr lang="en" sz="3400" b="1">
                <a:solidFill>
                  <a:schemeClr val="lt1"/>
                </a:solidFill>
                <a:latin typeface="Overpass"/>
                <a:ea typeface="Overpass"/>
                <a:cs typeface="Overpass"/>
                <a:sym typeface="Overpass"/>
              </a:rPr>
              <a:t>What’s Ahead</a:t>
            </a:r>
            <a:endParaRPr sz="3400" b="1" i="0" u="none" strike="noStrike" cap="none">
              <a:solidFill>
                <a:schemeClr val="lt1"/>
              </a:solidFill>
              <a:latin typeface="Overpass"/>
              <a:ea typeface="Overpass"/>
              <a:cs typeface="Overpass"/>
              <a:sym typeface="Overpass"/>
            </a:endParaRPr>
          </a:p>
        </p:txBody>
      </p:sp>
      <p:sp>
        <p:nvSpPr>
          <p:cNvPr id="266" name="Google Shape;266;p41"/>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8"/>
        <p:cNvGrpSpPr/>
        <p:nvPr/>
      </p:nvGrpSpPr>
      <p:grpSpPr>
        <a:xfrm>
          <a:off x="0" y="0"/>
          <a:ext cx="0" cy="0"/>
          <a:chOff x="0" y="0"/>
          <a:chExt cx="0" cy="0"/>
        </a:xfrm>
      </p:grpSpPr>
      <p:grpSp>
        <p:nvGrpSpPr>
          <p:cNvPr id="599" name="Google Shape;599;p68"/>
          <p:cNvGrpSpPr/>
          <p:nvPr/>
        </p:nvGrpSpPr>
        <p:grpSpPr>
          <a:xfrm>
            <a:off x="0" y="0"/>
            <a:ext cx="9144000" cy="5143500"/>
            <a:chOff x="0" y="0"/>
            <a:chExt cx="9144000" cy="5143500"/>
          </a:xfrm>
        </p:grpSpPr>
        <p:sp>
          <p:nvSpPr>
            <p:cNvPr id="600" name="Google Shape;600;p68"/>
            <p:cNvSpPr/>
            <p:nvPr/>
          </p:nvSpPr>
          <p:spPr>
            <a:xfrm>
              <a:off x="0" y="0"/>
              <a:ext cx="9144000" cy="76200"/>
            </a:xfrm>
            <a:prstGeom prst="rect">
              <a:avLst/>
            </a:prstGeom>
            <a:solidFill>
              <a:srgbClr val="CF202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01" name="Google Shape;601;p68"/>
            <p:cNvSpPr/>
            <p:nvPr/>
          </p:nvSpPr>
          <p:spPr>
            <a:xfrm>
              <a:off x="0" y="5067300"/>
              <a:ext cx="9144000" cy="76200"/>
            </a:xfrm>
            <a:prstGeom prst="rect">
              <a:avLst/>
            </a:prstGeom>
            <a:solidFill>
              <a:srgbClr val="1C1C1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602" name="Google Shape;602;p68"/>
          <p:cNvGrpSpPr/>
          <p:nvPr/>
        </p:nvGrpSpPr>
        <p:grpSpPr>
          <a:xfrm>
            <a:off x="381000" y="361950"/>
            <a:ext cx="1581300" cy="285900"/>
            <a:chOff x="381000" y="361950"/>
            <a:chExt cx="1581300" cy="285900"/>
          </a:xfrm>
        </p:grpSpPr>
        <p:pic>
          <p:nvPicPr>
            <p:cNvPr id="603" name="Google Shape;603;p68"/>
            <p:cNvPicPr preferRelativeResize="0"/>
            <p:nvPr/>
          </p:nvPicPr>
          <p:blipFill rotWithShape="1">
            <a:blip r:embed="rId4">
              <a:alphaModFix/>
            </a:blip>
            <a:srcRect/>
            <a:stretch/>
          </p:blipFill>
          <p:spPr>
            <a:xfrm>
              <a:off x="381000" y="381000"/>
              <a:ext cx="114300" cy="228600"/>
            </a:xfrm>
            <a:prstGeom prst="rect">
              <a:avLst/>
            </a:prstGeom>
            <a:noFill/>
            <a:ln>
              <a:noFill/>
            </a:ln>
          </p:spPr>
        </p:pic>
        <p:sp>
          <p:nvSpPr>
            <p:cNvPr id="604" name="Google Shape;604;p68"/>
            <p:cNvSpPr txBox="1"/>
            <p:nvPr/>
          </p:nvSpPr>
          <p:spPr>
            <a:xfrm>
              <a:off x="533400" y="361950"/>
              <a:ext cx="1428900" cy="285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a:solidFill>
                    <a:srgbClr val="1C1C1C"/>
                  </a:solidFill>
                  <a:latin typeface="Overpass ExtraBold"/>
                  <a:ea typeface="Overpass ExtraBold"/>
                  <a:cs typeface="Overpass ExtraBold"/>
                  <a:sym typeface="Overpass ExtraBold"/>
                </a:rPr>
                <a:t>R STREET</a:t>
              </a:r>
              <a:endParaRPr sz="1400" b="0">
                <a:solidFill>
                  <a:srgbClr val="1C1C1C"/>
                </a:solidFill>
                <a:latin typeface="Overpass ExtraBold"/>
                <a:ea typeface="Overpass ExtraBold"/>
                <a:cs typeface="Overpass ExtraBold"/>
                <a:sym typeface="Overpass ExtraBold"/>
              </a:endParaRPr>
            </a:p>
          </p:txBody>
        </p:sp>
      </p:grpSp>
      <p:sp>
        <p:nvSpPr>
          <p:cNvPr id="605" name="Google Shape;605;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
        <p:nvSpPr>
          <p:cNvPr id="606" name="Google Shape;606;p68"/>
          <p:cNvSpPr txBox="1">
            <a:spLocks noGrp="1"/>
          </p:cNvSpPr>
          <p:nvPr>
            <p:ph type="title"/>
          </p:nvPr>
        </p:nvSpPr>
        <p:spPr>
          <a:xfrm>
            <a:off x="571500" y="647850"/>
            <a:ext cx="8001000" cy="579300"/>
          </a:xfrm>
          <a:prstGeom prst="rect">
            <a:avLst/>
          </a:prstGeom>
          <a:solidFill>
            <a:srgbClr val="000000">
              <a:alpha val="0"/>
            </a:srgbClr>
          </a:solidFill>
          <a:ln>
            <a:noFill/>
          </a:ln>
        </p:spPr>
        <p:txBody>
          <a:bodyPr spcFirstLastPara="1" wrap="square" lIns="0" tIns="0" rIns="0" bIns="0" anchor="ctr" anchorCtr="0">
            <a:normAutofit/>
          </a:bodyPr>
          <a:lstStyle/>
          <a:p>
            <a:pPr marL="0" lvl="0" indent="0" algn="l" rtl="0">
              <a:spcBef>
                <a:spcPts val="0"/>
              </a:spcBef>
              <a:spcAft>
                <a:spcPts val="0"/>
              </a:spcAft>
              <a:buNone/>
            </a:pPr>
            <a:r>
              <a:rPr lang="en" sz="2000">
                <a:solidFill>
                  <a:srgbClr val="1C1C1C"/>
                </a:solidFill>
                <a:latin typeface="Overpass ExtraBold"/>
                <a:ea typeface="Overpass ExtraBold"/>
                <a:cs typeface="Overpass ExtraBold"/>
                <a:sym typeface="Overpass ExtraBold"/>
              </a:rPr>
              <a:t>Works Cited</a:t>
            </a:r>
            <a:endParaRPr sz="2000" b="0">
              <a:solidFill>
                <a:srgbClr val="1C1C1C"/>
              </a:solidFill>
              <a:latin typeface="Overpass ExtraBold"/>
              <a:ea typeface="Overpass ExtraBold"/>
              <a:cs typeface="Overpass ExtraBold"/>
              <a:sym typeface="Overpass ExtraBold"/>
            </a:endParaRPr>
          </a:p>
        </p:txBody>
      </p:sp>
      <p:grpSp>
        <p:nvGrpSpPr>
          <p:cNvPr id="607" name="Google Shape;607;p68"/>
          <p:cNvGrpSpPr/>
          <p:nvPr/>
        </p:nvGrpSpPr>
        <p:grpSpPr>
          <a:xfrm>
            <a:off x="571500" y="1227150"/>
            <a:ext cx="8001000" cy="3776100"/>
            <a:chOff x="571500" y="1227150"/>
            <a:chExt cx="8001000" cy="3776100"/>
          </a:xfrm>
        </p:grpSpPr>
        <p:sp>
          <p:nvSpPr>
            <p:cNvPr id="608" name="Google Shape;608;p68"/>
            <p:cNvSpPr/>
            <p:nvPr/>
          </p:nvSpPr>
          <p:spPr>
            <a:xfrm>
              <a:off x="571500" y="1409700"/>
              <a:ext cx="8001000" cy="3429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sz="1300"/>
            </a:p>
          </p:txBody>
        </p:sp>
        <p:sp>
          <p:nvSpPr>
            <p:cNvPr id="609" name="Google Shape;609;p68"/>
            <p:cNvSpPr txBox="1"/>
            <p:nvPr/>
          </p:nvSpPr>
          <p:spPr>
            <a:xfrm>
              <a:off x="571500" y="1227150"/>
              <a:ext cx="8001000" cy="3776100"/>
            </a:xfrm>
            <a:prstGeom prst="rect">
              <a:avLst/>
            </a:prstGeom>
            <a:noFill/>
            <a:ln>
              <a:noFill/>
            </a:ln>
          </p:spPr>
          <p:txBody>
            <a:bodyPr spcFirstLastPara="1" wrap="square" lIns="95250" tIns="95250" rIns="95250" bIns="95250" anchor="t" anchorCtr="0">
              <a:noAutofit/>
            </a:bodyPr>
            <a:lstStyle/>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Brynjolfsson, Erik, Bharat Chandar, and Ruyu Chen. “Canaries in the Coal Mine? Six Facts about the Recent Employment Effects of Artificial Intelligence.” Working paper, Stanford Digital Economy Lab, November 2025. </a:t>
              </a:r>
              <a:r>
                <a:rPr lang="en" sz="1200" u="sng">
                  <a:solidFill>
                    <a:schemeClr val="hlink"/>
                  </a:solidFill>
                  <a:latin typeface="Overpass"/>
                  <a:ea typeface="Overpass"/>
                  <a:cs typeface="Overpass"/>
                  <a:sym typeface="Overpass"/>
                  <a:hlinkClick r:id="rId5"/>
                </a:rPr>
                <a:t>https://digitaleconomy.stanford.edu/publication/canaries-in-the-coal-mine-six-facts-about-the-recent-employment-effects-of-artificial-intelligence/</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Callais, Justin T. and Jamie Pavlik. “Does economic freedom lighten the blow? Evidence from the great recession in the United States.” </a:t>
              </a:r>
              <a:r>
                <a:rPr lang="en" sz="1200" i="1">
                  <a:solidFill>
                    <a:schemeClr val="dk1"/>
                  </a:solidFill>
                  <a:latin typeface="Overpass"/>
                  <a:ea typeface="Overpass"/>
                  <a:cs typeface="Overpass"/>
                  <a:sym typeface="Overpass"/>
                </a:rPr>
                <a:t>Economics of Governance</a:t>
              </a:r>
              <a:r>
                <a:rPr lang="en" sz="1200">
                  <a:solidFill>
                    <a:schemeClr val="dk1"/>
                  </a:solidFill>
                  <a:latin typeface="Overpass"/>
                  <a:ea typeface="Overpass"/>
                  <a:cs typeface="Overpass"/>
                  <a:sym typeface="Overpass"/>
                </a:rPr>
                <a:t> 24, 357–398 (2023). </a:t>
              </a:r>
              <a:r>
                <a:rPr lang="en" sz="1200" u="sng">
                  <a:solidFill>
                    <a:schemeClr val="hlink"/>
                  </a:solidFill>
                  <a:latin typeface="Overpass"/>
                  <a:ea typeface="Overpass"/>
                  <a:cs typeface="Overpass"/>
                  <a:sym typeface="Overpass"/>
                  <a:hlinkClick r:id="rId6"/>
                </a:rPr>
                <a:t>https://doi.org/10.1007/s10101-022-00283-0</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Chandar, Bharat. “AI and Labor Markets: What We Know and Don’t Know.” Stanford Digital Economy Lab, October 10, 2025. </a:t>
              </a:r>
              <a:r>
                <a:rPr lang="en" sz="1200" u="sng">
                  <a:solidFill>
                    <a:schemeClr val="accent5"/>
                  </a:solidFill>
                  <a:latin typeface="Overpass"/>
                  <a:ea typeface="Overpass"/>
                  <a:cs typeface="Overpass"/>
                  <a:sym typeface="Overpass"/>
                  <a:hlinkClick r:id="rId7">
                    <a:extLst>
                      <a:ext uri="{A12FA001-AC4F-418D-AE19-62706E023703}">
                        <ahyp:hlinkClr xmlns:ahyp="http://schemas.microsoft.com/office/drawing/2018/hyperlinkcolor" val="tx"/>
                      </a:ext>
                    </a:extLst>
                  </a:hlinkClick>
                </a:rPr>
                <a:t>https://digitaleconomy.stanford.edu/news/ai-and-labor-markets-what-we-know-and-dont-know/</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Erdem, Erkan, and Dileep Birur. "Generative AI and Economic Growth: A New Approach to Measuring Its Potential Impact." KPMG, November 2025. </a:t>
              </a:r>
              <a:r>
                <a:rPr lang="en" sz="1200" u="sng">
                  <a:solidFill>
                    <a:schemeClr val="hlink"/>
                  </a:solidFill>
                  <a:latin typeface="Overpass"/>
                  <a:ea typeface="Overpass"/>
                  <a:cs typeface="Overpass"/>
                  <a:sym typeface="Overpass"/>
                  <a:hlinkClick r:id="rId8"/>
                </a:rPr>
                <a:t>https://kpmg.com/us/en/articles/2025/generative-ai-economic-growth.html</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Fisk, Donald M. "American Labor in the 20th Century." Compensation and Working Conditions, Fall 2001. U.S. Bureau of Labor Statistics. Originally posted January 30, 2003. </a:t>
              </a:r>
              <a:r>
                <a:rPr lang="en" sz="1200" u="sng">
                  <a:solidFill>
                    <a:schemeClr val="hlink"/>
                  </a:solidFill>
                  <a:latin typeface="Overpass"/>
                  <a:ea typeface="Overpass"/>
                  <a:cs typeface="Overpass"/>
                  <a:sym typeface="Overpass"/>
                  <a:hlinkClick r:id="rId9"/>
                </a:rPr>
                <a:t>https://www.bls.gov/opub/mlr/cwc/american-labor-in-the-20th-century.pdf</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Ford, George S. "An Economic Argument for Federal Preemption of State AI Laws." Phoenix Center Perspectives No. 25-05. Phoenix Center for Advanced Legal and Economic Public Policy Studies, November 6, 2025. </a:t>
              </a:r>
              <a:r>
                <a:rPr lang="en" sz="1200" u="sng">
                  <a:solidFill>
                    <a:schemeClr val="hlink"/>
                  </a:solidFill>
                  <a:latin typeface="Overpass"/>
                  <a:ea typeface="Overpass"/>
                  <a:cs typeface="Overpass"/>
                  <a:sym typeface="Overpass"/>
                  <a:hlinkClick r:id="rId10"/>
                </a:rPr>
                <a:t>https://www.phoenix-center.org/perspectives/Perspective25-05Final.pdf</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3"/>
        <p:cNvGrpSpPr/>
        <p:nvPr/>
      </p:nvGrpSpPr>
      <p:grpSpPr>
        <a:xfrm>
          <a:off x="0" y="0"/>
          <a:ext cx="0" cy="0"/>
          <a:chOff x="0" y="0"/>
          <a:chExt cx="0" cy="0"/>
        </a:xfrm>
      </p:grpSpPr>
      <p:grpSp>
        <p:nvGrpSpPr>
          <p:cNvPr id="614" name="Google Shape;614;p69"/>
          <p:cNvGrpSpPr/>
          <p:nvPr/>
        </p:nvGrpSpPr>
        <p:grpSpPr>
          <a:xfrm>
            <a:off x="0" y="0"/>
            <a:ext cx="9144000" cy="5143500"/>
            <a:chOff x="0" y="0"/>
            <a:chExt cx="9144000" cy="5143500"/>
          </a:xfrm>
        </p:grpSpPr>
        <p:sp>
          <p:nvSpPr>
            <p:cNvPr id="615" name="Google Shape;615;p69"/>
            <p:cNvSpPr/>
            <p:nvPr/>
          </p:nvSpPr>
          <p:spPr>
            <a:xfrm>
              <a:off x="0" y="0"/>
              <a:ext cx="9144000" cy="76200"/>
            </a:xfrm>
            <a:prstGeom prst="rect">
              <a:avLst/>
            </a:prstGeom>
            <a:solidFill>
              <a:srgbClr val="CF202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16" name="Google Shape;616;p69"/>
            <p:cNvSpPr/>
            <p:nvPr/>
          </p:nvSpPr>
          <p:spPr>
            <a:xfrm>
              <a:off x="0" y="5067300"/>
              <a:ext cx="9144000" cy="76200"/>
            </a:xfrm>
            <a:prstGeom prst="rect">
              <a:avLst/>
            </a:prstGeom>
            <a:solidFill>
              <a:srgbClr val="1C1C1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617" name="Google Shape;617;p69"/>
          <p:cNvGrpSpPr/>
          <p:nvPr/>
        </p:nvGrpSpPr>
        <p:grpSpPr>
          <a:xfrm>
            <a:off x="381000" y="361950"/>
            <a:ext cx="1581300" cy="285900"/>
            <a:chOff x="381000" y="361950"/>
            <a:chExt cx="1581300" cy="285900"/>
          </a:xfrm>
        </p:grpSpPr>
        <p:pic>
          <p:nvPicPr>
            <p:cNvPr id="618" name="Google Shape;618;p69"/>
            <p:cNvPicPr preferRelativeResize="0"/>
            <p:nvPr/>
          </p:nvPicPr>
          <p:blipFill rotWithShape="1">
            <a:blip r:embed="rId4">
              <a:alphaModFix/>
            </a:blip>
            <a:srcRect/>
            <a:stretch/>
          </p:blipFill>
          <p:spPr>
            <a:xfrm>
              <a:off x="381000" y="381000"/>
              <a:ext cx="114300" cy="228600"/>
            </a:xfrm>
            <a:prstGeom prst="rect">
              <a:avLst/>
            </a:prstGeom>
            <a:noFill/>
            <a:ln>
              <a:noFill/>
            </a:ln>
          </p:spPr>
        </p:pic>
        <p:sp>
          <p:nvSpPr>
            <p:cNvPr id="619" name="Google Shape;619;p69"/>
            <p:cNvSpPr txBox="1"/>
            <p:nvPr/>
          </p:nvSpPr>
          <p:spPr>
            <a:xfrm>
              <a:off x="533400" y="361950"/>
              <a:ext cx="1428900" cy="285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a:solidFill>
                    <a:srgbClr val="1C1C1C"/>
                  </a:solidFill>
                  <a:latin typeface="Overpass ExtraBold"/>
                  <a:ea typeface="Overpass ExtraBold"/>
                  <a:cs typeface="Overpass ExtraBold"/>
                  <a:sym typeface="Overpass ExtraBold"/>
                </a:rPr>
                <a:t>R STREET</a:t>
              </a:r>
              <a:endParaRPr sz="1400" b="0">
                <a:solidFill>
                  <a:srgbClr val="1C1C1C"/>
                </a:solidFill>
                <a:latin typeface="Overpass ExtraBold"/>
                <a:ea typeface="Overpass ExtraBold"/>
                <a:cs typeface="Overpass ExtraBold"/>
                <a:sym typeface="Overpass ExtraBold"/>
              </a:endParaRPr>
            </a:p>
          </p:txBody>
        </p:sp>
      </p:grpSp>
      <p:sp>
        <p:nvSpPr>
          <p:cNvPr id="620" name="Google Shape;620;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
        <p:nvSpPr>
          <p:cNvPr id="621" name="Google Shape;621;p69"/>
          <p:cNvSpPr txBox="1">
            <a:spLocks noGrp="1"/>
          </p:cNvSpPr>
          <p:nvPr>
            <p:ph type="title"/>
          </p:nvPr>
        </p:nvSpPr>
        <p:spPr>
          <a:xfrm>
            <a:off x="571500" y="647850"/>
            <a:ext cx="8001000" cy="579300"/>
          </a:xfrm>
          <a:prstGeom prst="rect">
            <a:avLst/>
          </a:prstGeom>
          <a:solidFill>
            <a:srgbClr val="000000">
              <a:alpha val="0"/>
            </a:srgbClr>
          </a:solidFill>
          <a:ln>
            <a:noFill/>
          </a:ln>
        </p:spPr>
        <p:txBody>
          <a:bodyPr spcFirstLastPara="1" wrap="square" lIns="0" tIns="0" rIns="0" bIns="0" anchor="ctr" anchorCtr="0">
            <a:normAutofit/>
          </a:bodyPr>
          <a:lstStyle/>
          <a:p>
            <a:pPr marL="0" lvl="0" indent="0" algn="l" rtl="0">
              <a:spcBef>
                <a:spcPts val="0"/>
              </a:spcBef>
              <a:spcAft>
                <a:spcPts val="0"/>
              </a:spcAft>
              <a:buNone/>
            </a:pPr>
            <a:r>
              <a:rPr lang="en" sz="2000">
                <a:solidFill>
                  <a:srgbClr val="1C1C1C"/>
                </a:solidFill>
                <a:latin typeface="Overpass ExtraBold"/>
                <a:ea typeface="Overpass ExtraBold"/>
                <a:cs typeface="Overpass ExtraBold"/>
                <a:sym typeface="Overpass ExtraBold"/>
              </a:rPr>
              <a:t>Works Cited</a:t>
            </a:r>
            <a:endParaRPr sz="2000" b="0">
              <a:solidFill>
                <a:srgbClr val="1C1C1C"/>
              </a:solidFill>
              <a:latin typeface="Overpass ExtraBold"/>
              <a:ea typeface="Overpass ExtraBold"/>
              <a:cs typeface="Overpass ExtraBold"/>
              <a:sym typeface="Overpass ExtraBold"/>
            </a:endParaRPr>
          </a:p>
        </p:txBody>
      </p:sp>
      <p:grpSp>
        <p:nvGrpSpPr>
          <p:cNvPr id="622" name="Google Shape;622;p69"/>
          <p:cNvGrpSpPr/>
          <p:nvPr/>
        </p:nvGrpSpPr>
        <p:grpSpPr>
          <a:xfrm>
            <a:off x="571500" y="1227150"/>
            <a:ext cx="8001000" cy="3654900"/>
            <a:chOff x="571500" y="1409700"/>
            <a:chExt cx="8001000" cy="3654900"/>
          </a:xfrm>
        </p:grpSpPr>
        <p:sp>
          <p:nvSpPr>
            <p:cNvPr id="623" name="Google Shape;623;p69"/>
            <p:cNvSpPr/>
            <p:nvPr/>
          </p:nvSpPr>
          <p:spPr>
            <a:xfrm>
              <a:off x="571500" y="1409700"/>
              <a:ext cx="8001000" cy="3429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sz="1200"/>
            </a:p>
          </p:txBody>
        </p:sp>
        <p:sp>
          <p:nvSpPr>
            <p:cNvPr id="624" name="Google Shape;624;p69"/>
            <p:cNvSpPr txBox="1"/>
            <p:nvPr/>
          </p:nvSpPr>
          <p:spPr>
            <a:xfrm>
              <a:off x="571500" y="1409700"/>
              <a:ext cx="8001000" cy="3654900"/>
            </a:xfrm>
            <a:prstGeom prst="rect">
              <a:avLst/>
            </a:prstGeom>
            <a:noFill/>
            <a:ln>
              <a:noFill/>
            </a:ln>
          </p:spPr>
          <p:txBody>
            <a:bodyPr spcFirstLastPara="1" wrap="square" lIns="95250" tIns="95250" rIns="95250" bIns="95250" anchor="t" anchorCtr="0">
              <a:noAutofit/>
            </a:bodyPr>
            <a:lstStyle/>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Briggs, Joseph, and Devesh Kodnani. "The Potentially Large Effects of Artificial Intelligence on Economic Growth." Goldman Sachs Global Investment Research, March 26, 2023. </a:t>
              </a:r>
              <a:r>
                <a:rPr lang="en" sz="1200" u="sng">
                  <a:solidFill>
                    <a:schemeClr val="hlink"/>
                  </a:solidFill>
                  <a:latin typeface="Overpass"/>
                  <a:ea typeface="Overpass"/>
                  <a:cs typeface="Overpass"/>
                  <a:sym typeface="Overpass"/>
                  <a:hlinkClick r:id="rId5"/>
                </a:rPr>
                <a:t>https://www.gspublishing.com/content/research/en/reports/2023/03/27/d64e052b-0f6e-45d7-967b-d7be35fabd16.html</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Geloso, Vincent, Alicia Plemmons, and Pradyot Sharma. "Income Mobility, Automation, and Occupational Licensing." </a:t>
              </a:r>
              <a:r>
                <a:rPr lang="en" sz="1200" i="1">
                  <a:solidFill>
                    <a:schemeClr val="dk1"/>
                  </a:solidFill>
                  <a:latin typeface="Overpass"/>
                  <a:ea typeface="Overpass"/>
                  <a:cs typeface="Overpass"/>
                  <a:sym typeface="Overpass"/>
                </a:rPr>
                <a:t>Southern Economic Journal</a:t>
              </a:r>
              <a:r>
                <a:rPr lang="en" sz="1200">
                  <a:solidFill>
                    <a:schemeClr val="dk1"/>
                  </a:solidFill>
                  <a:latin typeface="Overpass"/>
                  <a:ea typeface="Overpass"/>
                  <a:cs typeface="Overpass"/>
                  <a:sym typeface="Overpass"/>
                </a:rPr>
                <a:t>, 2026.</a:t>
              </a:r>
              <a:r>
                <a:rPr lang="en" sz="1200">
                  <a:solidFill>
                    <a:schemeClr val="dk1"/>
                  </a:solidFill>
                  <a:uFill>
                    <a:noFill/>
                  </a:uFill>
                  <a:latin typeface="Overpass"/>
                  <a:ea typeface="Overpass"/>
                  <a:cs typeface="Overpass"/>
                  <a:sym typeface="Overpass"/>
                  <a:hlinkClick r:id="rId6">
                    <a:extLst>
                      <a:ext uri="{A12FA001-AC4F-418D-AE19-62706E023703}">
                        <ahyp:hlinkClr xmlns:ahyp="http://schemas.microsoft.com/office/drawing/2018/hyperlinkcolor" val="tx"/>
                      </a:ext>
                    </a:extLst>
                  </a:hlinkClick>
                </a:rPr>
                <a:t> </a:t>
              </a:r>
              <a:r>
                <a:rPr lang="en" sz="1200" u="sng">
                  <a:solidFill>
                    <a:schemeClr val="accent5"/>
                  </a:solidFill>
                  <a:latin typeface="Overpass"/>
                  <a:ea typeface="Overpass"/>
                  <a:cs typeface="Overpass"/>
                  <a:sym typeface="Overpass"/>
                  <a:hlinkClick r:id="rId6">
                    <a:extLst>
                      <a:ext uri="{A12FA001-AC4F-418D-AE19-62706E023703}">
                        <ahyp:hlinkClr xmlns:ahyp="http://schemas.microsoft.com/office/drawing/2018/hyperlinkcolor" val="tx"/>
                      </a:ext>
                    </a:extLst>
                  </a:hlinkClick>
                </a:rPr>
                <a:t>https://doi.org/10.1002/soej.70037</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Hadfield, Gillian K., and Jack Clark. “Regulatory Markets: The Future of AI Governance.” </a:t>
              </a:r>
              <a:r>
                <a:rPr lang="en" sz="1200" i="1">
                  <a:solidFill>
                    <a:schemeClr val="dk1"/>
                  </a:solidFill>
                  <a:latin typeface="Overpass"/>
                  <a:ea typeface="Overpass"/>
                  <a:cs typeface="Overpass"/>
                  <a:sym typeface="Overpass"/>
                </a:rPr>
                <a:t>Jurimetrics: The Journal of Law, Science and Technology</a:t>
              </a:r>
              <a:r>
                <a:rPr lang="en" sz="1200">
                  <a:solidFill>
                    <a:schemeClr val="dk1"/>
                  </a:solidFill>
                  <a:latin typeface="Overpass"/>
                  <a:ea typeface="Overpass"/>
                  <a:cs typeface="Overpass"/>
                  <a:sym typeface="Overpass"/>
                </a:rPr>
                <a:t> 65 (Winter 2026): 195–240. </a:t>
              </a:r>
              <a:r>
                <a:rPr lang="en" sz="1200" u="sng">
                  <a:solidFill>
                    <a:schemeClr val="hlink"/>
                  </a:solidFill>
                  <a:latin typeface="Overpass"/>
                  <a:ea typeface="Overpass"/>
                  <a:cs typeface="Overpass"/>
                  <a:sym typeface="Overpass"/>
                  <a:hlinkClick r:id="rId7"/>
                </a:rPr>
                <a:t>https://doi.org/10.48550/arXiv.2304.04914</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Hartley, Jonathan, Filip Jolevski, Vitor Melo, and Brendan Moore. "The Labor Market Effects of Generative Artificial Intelligence." Working paper, December 18, 2024. Last revised January 25, 2026. </a:t>
              </a:r>
              <a:r>
                <a:rPr lang="en" sz="1200" u="sng">
                  <a:solidFill>
                    <a:schemeClr val="hlink"/>
                  </a:solidFill>
                  <a:latin typeface="Overpass"/>
                  <a:ea typeface="Overpass"/>
                  <a:cs typeface="Overpass"/>
                  <a:sym typeface="Overpass"/>
                  <a:hlinkClick r:id="rId8"/>
                </a:rPr>
                <a:t>https://dx.doi.org/10.2139/ssrn.5136877</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Huddleston, Jennifer. "AI Could Become the Next Victim of the 'Sacramento Effect.'" </a:t>
              </a:r>
              <a:r>
                <a:rPr lang="en" sz="1200" i="1">
                  <a:solidFill>
                    <a:schemeClr val="dk1"/>
                  </a:solidFill>
                  <a:latin typeface="Overpass"/>
                  <a:ea typeface="Overpass"/>
                  <a:cs typeface="Overpass"/>
                  <a:sym typeface="Overpass"/>
                </a:rPr>
                <a:t>Reason</a:t>
              </a:r>
              <a:r>
                <a:rPr lang="en" sz="1200">
                  <a:solidFill>
                    <a:schemeClr val="dk1"/>
                  </a:solidFill>
                  <a:latin typeface="Overpass"/>
                  <a:ea typeface="Overpass"/>
                  <a:cs typeface="Overpass"/>
                  <a:sym typeface="Overpass"/>
                </a:rPr>
                <a:t>, June 7, 2024. </a:t>
              </a:r>
              <a:r>
                <a:rPr lang="en" sz="1200" u="sng">
                  <a:solidFill>
                    <a:schemeClr val="hlink"/>
                  </a:solidFill>
                  <a:latin typeface="Overpass"/>
                  <a:ea typeface="Overpass"/>
                  <a:cs typeface="Overpass"/>
                  <a:sym typeface="Overpass"/>
                  <a:hlinkClick r:id="rId9"/>
                </a:rPr>
                <a:t>https://www.cato.org/commentary/ai-could-become-next-victim-sacramento-effect</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Fruits, Eric and Kristian Stout. “AI, Productivity, and Labor Markets: A Review of the Empirical Evidence.” ICLE Issue Brief 2026-02-05. International Center for Law &amp; Economics, February 5, 2026. </a:t>
              </a:r>
              <a:r>
                <a:rPr lang="en" sz="1200" u="sng">
                  <a:solidFill>
                    <a:schemeClr val="hlink"/>
                  </a:solidFill>
                  <a:latin typeface="Overpass"/>
                  <a:ea typeface="Overpass"/>
                  <a:cs typeface="Overpass"/>
                  <a:sym typeface="Overpass"/>
                  <a:hlinkClick r:id="rId10"/>
                </a:rPr>
                <a:t>https://dx.doi.org/10.2139/ssrn.6323960</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Johnston, Andrew C., and Christos A. Makridis. "AI, Output, and Employment." Working paper, March 23, 2026. </a:t>
              </a:r>
              <a:r>
                <a:rPr lang="en" sz="1200" u="sng">
                  <a:solidFill>
                    <a:schemeClr val="hlink"/>
                  </a:solidFill>
                  <a:latin typeface="Overpass"/>
                  <a:ea typeface="Overpass"/>
                  <a:cs typeface="Overpass"/>
                  <a:sym typeface="Overpass"/>
                  <a:hlinkClick r:id="rId11"/>
                </a:rPr>
                <a:t>https://ssrn.com/abstract=6460358</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8"/>
        <p:cNvGrpSpPr/>
        <p:nvPr/>
      </p:nvGrpSpPr>
      <p:grpSpPr>
        <a:xfrm>
          <a:off x="0" y="0"/>
          <a:ext cx="0" cy="0"/>
          <a:chOff x="0" y="0"/>
          <a:chExt cx="0" cy="0"/>
        </a:xfrm>
      </p:grpSpPr>
      <p:grpSp>
        <p:nvGrpSpPr>
          <p:cNvPr id="629" name="Google Shape;629;p70"/>
          <p:cNvGrpSpPr/>
          <p:nvPr/>
        </p:nvGrpSpPr>
        <p:grpSpPr>
          <a:xfrm>
            <a:off x="0" y="0"/>
            <a:ext cx="9144000" cy="5143500"/>
            <a:chOff x="0" y="0"/>
            <a:chExt cx="9144000" cy="5143500"/>
          </a:xfrm>
        </p:grpSpPr>
        <p:sp>
          <p:nvSpPr>
            <p:cNvPr id="630" name="Google Shape;630;p70"/>
            <p:cNvSpPr/>
            <p:nvPr/>
          </p:nvSpPr>
          <p:spPr>
            <a:xfrm>
              <a:off x="0" y="0"/>
              <a:ext cx="9144000" cy="76200"/>
            </a:xfrm>
            <a:prstGeom prst="rect">
              <a:avLst/>
            </a:prstGeom>
            <a:solidFill>
              <a:srgbClr val="CF202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31" name="Google Shape;631;p70"/>
            <p:cNvSpPr/>
            <p:nvPr/>
          </p:nvSpPr>
          <p:spPr>
            <a:xfrm>
              <a:off x="0" y="5067300"/>
              <a:ext cx="9144000" cy="76200"/>
            </a:xfrm>
            <a:prstGeom prst="rect">
              <a:avLst/>
            </a:prstGeom>
            <a:solidFill>
              <a:srgbClr val="1C1C1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632" name="Google Shape;632;p70"/>
          <p:cNvGrpSpPr/>
          <p:nvPr/>
        </p:nvGrpSpPr>
        <p:grpSpPr>
          <a:xfrm>
            <a:off x="381000" y="361950"/>
            <a:ext cx="1581300" cy="285900"/>
            <a:chOff x="381000" y="361950"/>
            <a:chExt cx="1581300" cy="285900"/>
          </a:xfrm>
        </p:grpSpPr>
        <p:pic>
          <p:nvPicPr>
            <p:cNvPr id="633" name="Google Shape;633;p70"/>
            <p:cNvPicPr preferRelativeResize="0"/>
            <p:nvPr/>
          </p:nvPicPr>
          <p:blipFill rotWithShape="1">
            <a:blip r:embed="rId4">
              <a:alphaModFix/>
            </a:blip>
            <a:srcRect/>
            <a:stretch/>
          </p:blipFill>
          <p:spPr>
            <a:xfrm>
              <a:off x="381000" y="381000"/>
              <a:ext cx="114300" cy="228600"/>
            </a:xfrm>
            <a:prstGeom prst="rect">
              <a:avLst/>
            </a:prstGeom>
            <a:noFill/>
            <a:ln>
              <a:noFill/>
            </a:ln>
          </p:spPr>
        </p:pic>
        <p:sp>
          <p:nvSpPr>
            <p:cNvPr id="634" name="Google Shape;634;p70"/>
            <p:cNvSpPr txBox="1"/>
            <p:nvPr/>
          </p:nvSpPr>
          <p:spPr>
            <a:xfrm>
              <a:off x="533400" y="361950"/>
              <a:ext cx="1428900" cy="285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a:solidFill>
                    <a:srgbClr val="1C1C1C"/>
                  </a:solidFill>
                  <a:latin typeface="Overpass ExtraBold"/>
                  <a:ea typeface="Overpass ExtraBold"/>
                  <a:cs typeface="Overpass ExtraBold"/>
                  <a:sym typeface="Overpass ExtraBold"/>
                </a:rPr>
                <a:t>R STREET</a:t>
              </a:r>
              <a:endParaRPr sz="1400" b="0">
                <a:solidFill>
                  <a:srgbClr val="1C1C1C"/>
                </a:solidFill>
                <a:latin typeface="Overpass ExtraBold"/>
                <a:ea typeface="Overpass ExtraBold"/>
                <a:cs typeface="Overpass ExtraBold"/>
                <a:sym typeface="Overpass ExtraBold"/>
              </a:endParaRPr>
            </a:p>
          </p:txBody>
        </p:sp>
      </p:grpSp>
      <p:sp>
        <p:nvSpPr>
          <p:cNvPr id="635" name="Google Shape;635;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
        <p:nvSpPr>
          <p:cNvPr id="636" name="Google Shape;636;p70"/>
          <p:cNvSpPr txBox="1">
            <a:spLocks noGrp="1"/>
          </p:cNvSpPr>
          <p:nvPr>
            <p:ph type="title"/>
          </p:nvPr>
        </p:nvSpPr>
        <p:spPr>
          <a:xfrm>
            <a:off x="571500" y="647850"/>
            <a:ext cx="8001000" cy="579300"/>
          </a:xfrm>
          <a:prstGeom prst="rect">
            <a:avLst/>
          </a:prstGeom>
          <a:solidFill>
            <a:srgbClr val="000000">
              <a:alpha val="0"/>
            </a:srgbClr>
          </a:solidFill>
          <a:ln>
            <a:noFill/>
          </a:ln>
        </p:spPr>
        <p:txBody>
          <a:bodyPr spcFirstLastPara="1" wrap="square" lIns="0" tIns="0" rIns="0" bIns="0" anchor="ctr" anchorCtr="0">
            <a:normAutofit/>
          </a:bodyPr>
          <a:lstStyle/>
          <a:p>
            <a:pPr marL="0" lvl="0" indent="0" algn="l" rtl="0">
              <a:spcBef>
                <a:spcPts val="0"/>
              </a:spcBef>
              <a:spcAft>
                <a:spcPts val="0"/>
              </a:spcAft>
              <a:buNone/>
            </a:pPr>
            <a:r>
              <a:rPr lang="en" sz="2000">
                <a:solidFill>
                  <a:srgbClr val="1C1C1C"/>
                </a:solidFill>
                <a:latin typeface="Overpass ExtraBold"/>
                <a:ea typeface="Overpass ExtraBold"/>
                <a:cs typeface="Overpass ExtraBold"/>
                <a:sym typeface="Overpass ExtraBold"/>
              </a:rPr>
              <a:t>Works Cited</a:t>
            </a:r>
            <a:endParaRPr sz="2000" b="0">
              <a:solidFill>
                <a:srgbClr val="1C1C1C"/>
              </a:solidFill>
              <a:latin typeface="Overpass ExtraBold"/>
              <a:ea typeface="Overpass ExtraBold"/>
              <a:cs typeface="Overpass ExtraBold"/>
              <a:sym typeface="Overpass ExtraBold"/>
            </a:endParaRPr>
          </a:p>
        </p:txBody>
      </p:sp>
      <p:grpSp>
        <p:nvGrpSpPr>
          <p:cNvPr id="637" name="Google Shape;637;p70"/>
          <p:cNvGrpSpPr/>
          <p:nvPr/>
        </p:nvGrpSpPr>
        <p:grpSpPr>
          <a:xfrm>
            <a:off x="571500" y="1118250"/>
            <a:ext cx="8001000" cy="3751800"/>
            <a:chOff x="571500" y="1337100"/>
            <a:chExt cx="8001000" cy="3751800"/>
          </a:xfrm>
        </p:grpSpPr>
        <p:sp>
          <p:nvSpPr>
            <p:cNvPr id="638" name="Google Shape;638;p70"/>
            <p:cNvSpPr/>
            <p:nvPr/>
          </p:nvSpPr>
          <p:spPr>
            <a:xfrm>
              <a:off x="571500" y="1409700"/>
              <a:ext cx="8001000" cy="3429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sz="1300"/>
            </a:p>
          </p:txBody>
        </p:sp>
        <p:sp>
          <p:nvSpPr>
            <p:cNvPr id="639" name="Google Shape;639;p70"/>
            <p:cNvSpPr txBox="1"/>
            <p:nvPr/>
          </p:nvSpPr>
          <p:spPr>
            <a:xfrm>
              <a:off x="571500" y="1337100"/>
              <a:ext cx="8001000" cy="3751800"/>
            </a:xfrm>
            <a:prstGeom prst="rect">
              <a:avLst/>
            </a:prstGeom>
            <a:noFill/>
            <a:ln>
              <a:noFill/>
            </a:ln>
          </p:spPr>
          <p:txBody>
            <a:bodyPr spcFirstLastPara="1" wrap="square" lIns="95250" tIns="95250" rIns="95250" bIns="95250" anchor="t" anchorCtr="0">
              <a:noAutofit/>
            </a:bodyPr>
            <a:lstStyle/>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Karger, Ezra et al., "Forecasting the Economic Effects of AI." NBER Working Paper No. 35046, April 2026. </a:t>
              </a:r>
              <a:r>
                <a:rPr lang="en" sz="1200" u="sng">
                  <a:solidFill>
                    <a:schemeClr val="hlink"/>
                  </a:solidFill>
                  <a:latin typeface="Overpass"/>
                  <a:ea typeface="Overpass"/>
                  <a:cs typeface="Overpass"/>
                  <a:sym typeface="Overpass"/>
                  <a:hlinkClick r:id="rId5"/>
                </a:rPr>
                <a:t>https://doi.org/10.3386/w35046</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MultiState. “Artificial Intelligence (AI) Legislation Tracker 2026: All 50 States.” Accessed May 13, 2026. </a:t>
              </a:r>
              <a:r>
                <a:rPr lang="en" sz="1200" u="sng">
                  <a:solidFill>
                    <a:schemeClr val="hlink"/>
                  </a:solidFill>
                  <a:latin typeface="Overpass"/>
                  <a:ea typeface="Overpass"/>
                  <a:cs typeface="Overpass"/>
                  <a:sym typeface="Overpass"/>
                  <a:hlinkClick r:id="rId6"/>
                </a:rPr>
                <a:t>https://www.multistate.ai/artificial-intelligence-ai-legislation</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Kleiner, Morris M., and Ming Xu. "Occupational Licensing and Labor Market Fluidity." Journal of Labor Economics 43, no. 3 (July 2025): 937-982. </a:t>
              </a:r>
              <a:r>
                <a:rPr lang="en" sz="1200" u="sng">
                  <a:solidFill>
                    <a:schemeClr val="hlink"/>
                  </a:solidFill>
                  <a:latin typeface="Overpass"/>
                  <a:ea typeface="Overpass"/>
                  <a:cs typeface="Overpass"/>
                  <a:sym typeface="Overpass"/>
                  <a:hlinkClick r:id="rId7"/>
                </a:rPr>
                <a:t>https://doi.org/10.1086/730120</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Stanford University Human-Centered AI Institute. "Policy and Governance." Chapter 8 in 2026 AI Index Report. Stanford, CA: Stanford HAI, 2026. </a:t>
              </a:r>
              <a:r>
                <a:rPr lang="en" sz="1200" u="sng">
                  <a:solidFill>
                    <a:schemeClr val="hlink"/>
                  </a:solidFill>
                  <a:latin typeface="Overpass"/>
                  <a:ea typeface="Overpass"/>
                  <a:cs typeface="Overpass"/>
                  <a:sym typeface="Overpass"/>
                  <a:hlinkClick r:id="rId8"/>
                </a:rPr>
                <a:t>https://hai.stanford.edu/ai-index/2026-ai-index-report/policy-and-governance</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Kristian Stout, “AI’s Labor Impact Will Emerge from the Institutions that Govern Its Use.” </a:t>
              </a:r>
              <a:r>
                <a:rPr lang="en" sz="1200" i="1">
                  <a:solidFill>
                    <a:schemeClr val="dk1"/>
                  </a:solidFill>
                  <a:latin typeface="Overpass"/>
                  <a:ea typeface="Overpass"/>
                  <a:cs typeface="Overpass"/>
                  <a:sym typeface="Overpass"/>
                </a:rPr>
                <a:t>Truth on the Market</a:t>
              </a:r>
              <a:r>
                <a:rPr lang="en" sz="1200">
                  <a:solidFill>
                    <a:schemeClr val="dk1"/>
                  </a:solidFill>
                  <a:latin typeface="Overpass"/>
                  <a:ea typeface="Overpass"/>
                  <a:cs typeface="Overpass"/>
                  <a:sym typeface="Overpass"/>
                </a:rPr>
                <a:t>, December 08, 2025. </a:t>
              </a:r>
              <a:r>
                <a:rPr lang="en" sz="1200" u="sng">
                  <a:solidFill>
                    <a:schemeClr val="hlink"/>
                  </a:solidFill>
                  <a:latin typeface="Overpass"/>
                  <a:ea typeface="Overpass"/>
                  <a:cs typeface="Overpass"/>
                  <a:sym typeface="Overpass"/>
                  <a:hlinkClick r:id="rId9"/>
                </a:rPr>
                <a:t>https://truthonthemarket.com/2025/12/08/ais-labor-impact-will-emerge-from-the-institutions-that-govern-its-use/</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Thierer, Adam, and Kevin Frazier. "Congress Should Lead on AI Policy, Not the States." </a:t>
              </a:r>
              <a:r>
                <a:rPr lang="en" sz="1200" i="1">
                  <a:solidFill>
                    <a:schemeClr val="dk1"/>
                  </a:solidFill>
                  <a:latin typeface="Overpass"/>
                  <a:ea typeface="Overpass"/>
                  <a:cs typeface="Overpass"/>
                  <a:sym typeface="Overpass"/>
                </a:rPr>
                <a:t>Law360</a:t>
              </a:r>
              <a:r>
                <a:rPr lang="en" sz="1200">
                  <a:solidFill>
                    <a:schemeClr val="dk1"/>
                  </a:solidFill>
                  <a:latin typeface="Overpass"/>
                  <a:ea typeface="Overpass"/>
                  <a:cs typeface="Overpass"/>
                  <a:sym typeface="Overpass"/>
                </a:rPr>
                <a:t>, February 4, 2026. </a:t>
              </a:r>
              <a:r>
                <a:rPr lang="en" sz="1200" u="sng">
                  <a:solidFill>
                    <a:schemeClr val="hlink"/>
                  </a:solidFill>
                  <a:latin typeface="Overpass"/>
                  <a:ea typeface="Overpass"/>
                  <a:cs typeface="Overpass"/>
                  <a:sym typeface="Overpass"/>
                  <a:hlinkClick r:id="rId10"/>
                </a:rPr>
                <a:t>https://www.law360.com/articles/2434753/congress-should-lead-on-ai-policy-not-the-states</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Thierer, Adam, and Logan Kolas. "The AI Terrible Ten: The Worst State AI Policies and Four Better Models to Balance Safety and Innovation." R Street Institute and American Consumer Institute, March  2026. </a:t>
              </a:r>
              <a:r>
                <a:rPr lang="en" sz="1200" u="sng">
                  <a:solidFill>
                    <a:schemeClr val="hlink"/>
                  </a:solidFill>
                  <a:latin typeface="Overpass"/>
                  <a:ea typeface="Overpass"/>
                  <a:cs typeface="Overpass"/>
                  <a:sym typeface="Overpass"/>
                  <a:hlinkClick r:id="rId11"/>
                </a:rPr>
                <a:t>https://www.rstreet.org/research/the-ai-terrible-ten-the-worst-state-ai-policies-and-four-better-models-to-balance-safety-and-innovation/</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a:p>
              <a:pPr marL="457200" lvl="0" indent="-304800" algn="l" rtl="0">
                <a:spcBef>
                  <a:spcPts val="0"/>
                </a:spcBef>
                <a:spcAft>
                  <a:spcPts val="0"/>
                </a:spcAft>
                <a:buClr>
                  <a:schemeClr val="dk1"/>
                </a:buClr>
                <a:buSzPts val="1200"/>
                <a:buFont typeface="Overpass"/>
                <a:buChar char="●"/>
              </a:pPr>
              <a:r>
                <a:rPr lang="en" sz="1200">
                  <a:solidFill>
                    <a:schemeClr val="dk1"/>
                  </a:solidFill>
                  <a:latin typeface="Overpass"/>
                  <a:ea typeface="Overpass"/>
                  <a:cs typeface="Overpass"/>
                  <a:sym typeface="Overpass"/>
                </a:rPr>
                <a:t>Thielman, Nicholas. "Bootleggers, Baptists, and AI." Fusion, April 2, 2026. </a:t>
              </a:r>
              <a:r>
                <a:rPr lang="en" sz="1200" u="sng">
                  <a:solidFill>
                    <a:schemeClr val="hlink"/>
                  </a:solidFill>
                  <a:latin typeface="Overpass"/>
                  <a:ea typeface="Overpass"/>
                  <a:cs typeface="Overpass"/>
                  <a:sym typeface="Overpass"/>
                  <a:hlinkClick r:id="rId12"/>
                </a:rPr>
                <a:t>https://fusionaier.org/2026/bootleggers-baptists-and-ai-risk/</a:t>
              </a:r>
              <a:r>
                <a:rPr lang="en" sz="1200">
                  <a:solidFill>
                    <a:schemeClr val="dk1"/>
                  </a:solidFill>
                  <a:latin typeface="Overpass"/>
                  <a:ea typeface="Overpass"/>
                  <a:cs typeface="Overpass"/>
                  <a:sym typeface="Overpass"/>
                </a:rPr>
                <a:t>. </a:t>
              </a:r>
              <a:endParaRPr sz="1200">
                <a:solidFill>
                  <a:schemeClr val="dk1"/>
                </a:solidFill>
                <a:latin typeface="Overpass"/>
                <a:ea typeface="Overpass"/>
                <a:cs typeface="Overpass"/>
                <a:sym typeface="Overpas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0"/>
        <p:cNvGrpSpPr/>
        <p:nvPr/>
      </p:nvGrpSpPr>
      <p:grpSpPr>
        <a:xfrm>
          <a:off x="0" y="0"/>
          <a:ext cx="0" cy="0"/>
          <a:chOff x="0" y="0"/>
          <a:chExt cx="0" cy="0"/>
        </a:xfrm>
      </p:grpSpPr>
      <p:grpSp>
        <p:nvGrpSpPr>
          <p:cNvPr id="271" name="Google Shape;271;p42"/>
          <p:cNvGrpSpPr/>
          <p:nvPr/>
        </p:nvGrpSpPr>
        <p:grpSpPr>
          <a:xfrm>
            <a:off x="0" y="0"/>
            <a:ext cx="9144000" cy="5143500"/>
            <a:chOff x="0" y="0"/>
            <a:chExt cx="9144000" cy="5143500"/>
          </a:xfrm>
        </p:grpSpPr>
        <p:sp>
          <p:nvSpPr>
            <p:cNvPr id="272" name="Google Shape;272;p42"/>
            <p:cNvSpPr/>
            <p:nvPr/>
          </p:nvSpPr>
          <p:spPr>
            <a:xfrm>
              <a:off x="0" y="0"/>
              <a:ext cx="9144000" cy="76200"/>
            </a:xfrm>
            <a:prstGeom prst="rect">
              <a:avLst/>
            </a:prstGeom>
            <a:solidFill>
              <a:srgbClr val="CF202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73" name="Google Shape;273;p42"/>
            <p:cNvSpPr/>
            <p:nvPr/>
          </p:nvSpPr>
          <p:spPr>
            <a:xfrm>
              <a:off x="0" y="5067300"/>
              <a:ext cx="9144000" cy="76200"/>
            </a:xfrm>
            <a:prstGeom prst="rect">
              <a:avLst/>
            </a:prstGeom>
            <a:solidFill>
              <a:srgbClr val="1C1C1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274" name="Google Shape;274;p42"/>
          <p:cNvGrpSpPr/>
          <p:nvPr/>
        </p:nvGrpSpPr>
        <p:grpSpPr>
          <a:xfrm>
            <a:off x="381000" y="361950"/>
            <a:ext cx="1581300" cy="285900"/>
            <a:chOff x="381000" y="361950"/>
            <a:chExt cx="1581300" cy="285900"/>
          </a:xfrm>
        </p:grpSpPr>
        <p:pic>
          <p:nvPicPr>
            <p:cNvPr id="275" name="Google Shape;275;p42"/>
            <p:cNvPicPr preferRelativeResize="0"/>
            <p:nvPr/>
          </p:nvPicPr>
          <p:blipFill rotWithShape="1">
            <a:blip r:embed="rId4">
              <a:alphaModFix/>
            </a:blip>
            <a:srcRect/>
            <a:stretch/>
          </p:blipFill>
          <p:spPr>
            <a:xfrm>
              <a:off x="381000" y="381000"/>
              <a:ext cx="114300" cy="228600"/>
            </a:xfrm>
            <a:prstGeom prst="rect">
              <a:avLst/>
            </a:prstGeom>
            <a:noFill/>
            <a:ln>
              <a:noFill/>
            </a:ln>
          </p:spPr>
        </p:pic>
        <p:sp>
          <p:nvSpPr>
            <p:cNvPr id="276" name="Google Shape;276;p42"/>
            <p:cNvSpPr txBox="1"/>
            <p:nvPr/>
          </p:nvSpPr>
          <p:spPr>
            <a:xfrm>
              <a:off x="533400" y="361950"/>
              <a:ext cx="1428900" cy="285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a:solidFill>
                    <a:srgbClr val="1C1C1C"/>
                  </a:solidFill>
                  <a:latin typeface="Overpass ExtraBold"/>
                  <a:ea typeface="Overpass ExtraBold"/>
                  <a:cs typeface="Overpass ExtraBold"/>
                  <a:sym typeface="Overpass ExtraBold"/>
                </a:rPr>
                <a:t>R STREET</a:t>
              </a:r>
              <a:endParaRPr sz="1400" b="0">
                <a:solidFill>
                  <a:srgbClr val="1C1C1C"/>
                </a:solidFill>
                <a:latin typeface="Overpass ExtraBold"/>
                <a:ea typeface="Overpass ExtraBold"/>
                <a:cs typeface="Overpass ExtraBold"/>
                <a:sym typeface="Overpass ExtraBold"/>
              </a:endParaRPr>
            </a:p>
          </p:txBody>
        </p:sp>
      </p:grpSp>
      <p:sp>
        <p:nvSpPr>
          <p:cNvPr id="277" name="Google Shape;277;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278" name="Google Shape;278;p42"/>
          <p:cNvSpPr txBox="1">
            <a:spLocks noGrp="1"/>
          </p:cNvSpPr>
          <p:nvPr>
            <p:ph type="title"/>
          </p:nvPr>
        </p:nvSpPr>
        <p:spPr>
          <a:xfrm>
            <a:off x="571500" y="647850"/>
            <a:ext cx="8001000" cy="762000"/>
          </a:xfrm>
          <a:prstGeom prst="rect">
            <a:avLst/>
          </a:prstGeom>
          <a:solidFill>
            <a:srgbClr val="000000">
              <a:alpha val="0"/>
            </a:srgbClr>
          </a:solidFill>
          <a:ln>
            <a:noFill/>
          </a:ln>
        </p:spPr>
        <p:txBody>
          <a:bodyPr spcFirstLastPara="1" wrap="square" lIns="0" tIns="0" rIns="0" bIns="0" anchor="ctr" anchorCtr="0">
            <a:normAutofit/>
          </a:bodyPr>
          <a:lstStyle/>
          <a:p>
            <a:pPr marL="0" lvl="0" indent="0" algn="l" rtl="0">
              <a:spcBef>
                <a:spcPts val="0"/>
              </a:spcBef>
              <a:spcAft>
                <a:spcPts val="0"/>
              </a:spcAft>
              <a:buNone/>
            </a:pPr>
            <a:r>
              <a:rPr lang="en" sz="2720" b="0">
                <a:solidFill>
                  <a:srgbClr val="1C1C1C"/>
                </a:solidFill>
                <a:latin typeface="Overpass ExtraBold"/>
                <a:ea typeface="Overpass ExtraBold"/>
                <a:cs typeface="Overpass ExtraBold"/>
                <a:sym typeface="Overpass ExtraBold"/>
              </a:rPr>
              <a:t>Artificial Intelligence: </a:t>
            </a:r>
            <a:r>
              <a:rPr lang="en" sz="2720">
                <a:solidFill>
                  <a:srgbClr val="1C1C1C"/>
                </a:solidFill>
                <a:latin typeface="Overpass ExtraBold"/>
                <a:ea typeface="Overpass ExtraBold"/>
                <a:cs typeface="Overpass ExtraBold"/>
                <a:sym typeface="Overpass ExtraBold"/>
              </a:rPr>
              <a:t>Top of mind for politicians</a:t>
            </a:r>
            <a:endParaRPr sz="2720" b="0">
              <a:solidFill>
                <a:srgbClr val="1C1C1C"/>
              </a:solidFill>
              <a:latin typeface="Overpass ExtraBold"/>
              <a:ea typeface="Overpass ExtraBold"/>
              <a:cs typeface="Overpass ExtraBold"/>
              <a:sym typeface="Overpass ExtraBold"/>
            </a:endParaRPr>
          </a:p>
        </p:txBody>
      </p:sp>
      <p:sp>
        <p:nvSpPr>
          <p:cNvPr id="279" name="Google Shape;279;p42"/>
          <p:cNvSpPr txBox="1">
            <a:spLocks noGrp="1"/>
          </p:cNvSpPr>
          <p:nvPr>
            <p:ph type="body" idx="1"/>
          </p:nvPr>
        </p:nvSpPr>
        <p:spPr>
          <a:xfrm>
            <a:off x="571500" y="1409850"/>
            <a:ext cx="5031000" cy="3447900"/>
          </a:xfrm>
          <a:prstGeom prst="rect">
            <a:avLst/>
          </a:prstGeom>
          <a:solidFill>
            <a:srgbClr val="000000">
              <a:alpha val="0"/>
            </a:srgbClr>
          </a:solidFill>
          <a:ln>
            <a:noFill/>
          </a:ln>
        </p:spPr>
        <p:txBody>
          <a:bodyPr spcFirstLastPara="1" wrap="square" lIns="95250" tIns="95250" rIns="95250" bIns="95250" anchor="t" anchorCtr="0">
            <a:normAutofit fontScale="92500" lnSpcReduction="20000"/>
          </a:bodyPr>
          <a:lstStyle/>
          <a:p>
            <a:pPr marL="457200" lvl="0" indent="-322580" algn="l" rtl="0">
              <a:spcBef>
                <a:spcPts val="0"/>
              </a:spcBef>
              <a:spcAft>
                <a:spcPts val="0"/>
              </a:spcAft>
              <a:buClr>
                <a:schemeClr val="dk1"/>
              </a:buClr>
              <a:buSzPct val="100000"/>
              <a:buFont typeface="Overpass"/>
              <a:buChar char="●"/>
            </a:pPr>
            <a:r>
              <a:rPr lang="en" sz="1600">
                <a:solidFill>
                  <a:schemeClr val="dk1"/>
                </a:solidFill>
                <a:latin typeface="Overpass"/>
                <a:ea typeface="Overpass"/>
                <a:cs typeface="Overpass"/>
                <a:sym typeface="Overpass"/>
              </a:rPr>
              <a:t>In light of Congressional inaction, the AI governance framework has started to emerge in a piecemeal manner at the state-level.</a:t>
            </a:r>
            <a:endParaRPr sz="1600">
              <a:solidFill>
                <a:schemeClr val="dk1"/>
              </a:solidFill>
              <a:latin typeface="Overpass"/>
              <a:ea typeface="Overpass"/>
              <a:cs typeface="Overpass"/>
              <a:sym typeface="Overpass"/>
            </a:endParaRPr>
          </a:p>
          <a:p>
            <a:pPr marL="457200" lvl="0" indent="-322580" algn="l" rtl="0">
              <a:spcBef>
                <a:spcPts val="1500"/>
              </a:spcBef>
              <a:spcAft>
                <a:spcPts val="0"/>
              </a:spcAft>
              <a:buClr>
                <a:schemeClr val="dk1"/>
              </a:buClr>
              <a:buSzPct val="100000"/>
              <a:buFont typeface="Overpass"/>
              <a:buChar char="●"/>
            </a:pPr>
            <a:r>
              <a:rPr lang="en" sz="1600" b="0">
                <a:solidFill>
                  <a:schemeClr val="dk1"/>
                </a:solidFill>
                <a:latin typeface="Overpass"/>
                <a:ea typeface="Overpass"/>
                <a:cs typeface="Overpass"/>
                <a:sym typeface="Overpass"/>
              </a:rPr>
              <a:t>As of March 2026 over 1,500 AI-related bills have been introduced across 45 states </a:t>
            </a:r>
            <a:r>
              <a:rPr lang="en" sz="1600" b="0" u="sng">
                <a:solidFill>
                  <a:schemeClr val="hlink"/>
                </a:solidFill>
                <a:latin typeface="Overpass"/>
                <a:ea typeface="Overpass"/>
                <a:cs typeface="Overpass"/>
                <a:sym typeface="Overpass"/>
                <a:hlinkClick r:id="rId5"/>
              </a:rPr>
              <a:t>(Multistate AI 2026)</a:t>
            </a:r>
            <a:r>
              <a:rPr lang="en" sz="1600" b="0">
                <a:solidFill>
                  <a:schemeClr val="dk1"/>
                </a:solidFill>
                <a:latin typeface="Overpass"/>
                <a:ea typeface="Overpass"/>
                <a:cs typeface="Overpass"/>
                <a:sym typeface="Overpass"/>
              </a:rPr>
              <a:t>.</a:t>
            </a:r>
            <a:endParaRPr sz="1600">
              <a:solidFill>
                <a:schemeClr val="dk1"/>
              </a:solidFill>
              <a:latin typeface="Overpass"/>
              <a:ea typeface="Overpass"/>
              <a:cs typeface="Overpass"/>
              <a:sym typeface="Overpass"/>
            </a:endParaRPr>
          </a:p>
          <a:p>
            <a:pPr marL="457200" lvl="0" indent="-322580" algn="l" rtl="0">
              <a:spcBef>
                <a:spcPts val="1500"/>
              </a:spcBef>
              <a:spcAft>
                <a:spcPts val="0"/>
              </a:spcAft>
              <a:buClr>
                <a:schemeClr val="dk1"/>
              </a:buClr>
              <a:buSzPct val="100000"/>
              <a:buFont typeface="Overpass"/>
              <a:buChar char="●"/>
            </a:pPr>
            <a:r>
              <a:rPr lang="en" sz="1600">
                <a:solidFill>
                  <a:schemeClr val="dk1"/>
                </a:solidFill>
                <a:latin typeface="Overpass"/>
                <a:ea typeface="Overpass"/>
                <a:cs typeface="Overpass"/>
                <a:sym typeface="Overpass"/>
              </a:rPr>
              <a:t>Much of this legislation is premised on concerns over “AI Risk,” and specifically the impact that AI will have on labor markets.</a:t>
            </a:r>
            <a:endParaRPr sz="1600">
              <a:solidFill>
                <a:schemeClr val="dk1"/>
              </a:solidFill>
              <a:latin typeface="Overpass"/>
              <a:ea typeface="Overpass"/>
              <a:cs typeface="Overpass"/>
              <a:sym typeface="Overpass"/>
            </a:endParaRPr>
          </a:p>
          <a:p>
            <a:pPr marL="457200" lvl="0" indent="-322580" algn="l" rtl="0">
              <a:spcBef>
                <a:spcPts val="1500"/>
              </a:spcBef>
              <a:spcAft>
                <a:spcPts val="1500"/>
              </a:spcAft>
              <a:buClr>
                <a:schemeClr val="dk1"/>
              </a:buClr>
              <a:buSzPct val="100000"/>
              <a:buFont typeface="Overpass"/>
              <a:buChar char="●"/>
            </a:pPr>
            <a:r>
              <a:rPr lang="en" sz="1600">
                <a:solidFill>
                  <a:schemeClr val="dk1"/>
                </a:solidFill>
                <a:latin typeface="Overpass"/>
                <a:ea typeface="Overpass"/>
                <a:cs typeface="Overpass"/>
                <a:sym typeface="Overpass"/>
              </a:rPr>
              <a:t>Everything from banning the use of AI in certain professions to moratoria on the construction of data centers have been called for.</a:t>
            </a:r>
            <a:endParaRPr sz="1600">
              <a:solidFill>
                <a:schemeClr val="dk1"/>
              </a:solidFill>
              <a:latin typeface="Overpass"/>
              <a:ea typeface="Overpass"/>
              <a:cs typeface="Overpass"/>
              <a:sym typeface="Overpass"/>
            </a:endParaRPr>
          </a:p>
        </p:txBody>
      </p:sp>
      <p:pic>
        <p:nvPicPr>
          <p:cNvPr id="280" name="Google Shape;280;p42" title="Screenshot 2026-04-07 092025.png"/>
          <p:cNvPicPr preferRelativeResize="0"/>
          <p:nvPr/>
        </p:nvPicPr>
        <p:blipFill>
          <a:blip r:embed="rId6">
            <a:alphaModFix/>
          </a:blip>
          <a:stretch>
            <a:fillRect/>
          </a:stretch>
        </p:blipFill>
        <p:spPr>
          <a:xfrm>
            <a:off x="5809000" y="1373588"/>
            <a:ext cx="2834575" cy="3520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3"/>
          <p:cNvPicPr preferRelativeResize="0"/>
          <p:nvPr/>
        </p:nvPicPr>
        <p:blipFill rotWithShape="1">
          <a:blip r:embed="rId3">
            <a:alphaModFix/>
          </a:blip>
          <a:srcRect l="27774" r="31597"/>
          <a:stretch/>
        </p:blipFill>
        <p:spPr>
          <a:xfrm>
            <a:off x="-1" y="1482"/>
            <a:ext cx="2788213" cy="5143502"/>
          </a:xfrm>
          <a:prstGeom prst="rect">
            <a:avLst/>
          </a:prstGeom>
          <a:noFill/>
          <a:ln>
            <a:noFill/>
          </a:ln>
        </p:spPr>
      </p:pic>
      <p:sp>
        <p:nvSpPr>
          <p:cNvPr id="287" name="Google Shape;287;p43"/>
          <p:cNvSpPr/>
          <p:nvPr/>
        </p:nvSpPr>
        <p:spPr>
          <a:xfrm>
            <a:off x="-1" y="0"/>
            <a:ext cx="2788200" cy="5143500"/>
          </a:xfrm>
          <a:prstGeom prst="rect">
            <a:avLst/>
          </a:prstGeom>
          <a:solidFill>
            <a:srgbClr val="D70000">
              <a:alpha val="8353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88" name="Google Shape;288;p43"/>
          <p:cNvPicPr preferRelativeResize="0"/>
          <p:nvPr/>
        </p:nvPicPr>
        <p:blipFill rotWithShape="1">
          <a:blip r:embed="rId4">
            <a:alphaModFix/>
          </a:blip>
          <a:srcRect/>
          <a:stretch/>
        </p:blipFill>
        <p:spPr>
          <a:xfrm>
            <a:off x="186346" y="4428638"/>
            <a:ext cx="811466" cy="645117"/>
          </a:xfrm>
          <a:prstGeom prst="rect">
            <a:avLst/>
          </a:prstGeom>
          <a:noFill/>
          <a:ln>
            <a:noFill/>
          </a:ln>
        </p:spPr>
      </p:pic>
      <p:sp>
        <p:nvSpPr>
          <p:cNvPr id="289" name="Google Shape;289;p43"/>
          <p:cNvSpPr txBox="1">
            <a:spLocks noGrp="1"/>
          </p:cNvSpPr>
          <p:nvPr>
            <p:ph type="body" idx="1"/>
          </p:nvPr>
        </p:nvSpPr>
        <p:spPr>
          <a:xfrm>
            <a:off x="3333150" y="852873"/>
            <a:ext cx="5144400" cy="3440700"/>
          </a:xfrm>
          <a:prstGeom prst="rect">
            <a:avLst/>
          </a:prstGeom>
          <a:noFill/>
          <a:ln>
            <a:noFill/>
          </a:ln>
        </p:spPr>
        <p:txBody>
          <a:bodyPr spcFirstLastPara="1" wrap="square" lIns="68575" tIns="34275" rIns="68575" bIns="34275" anchor="ctr" anchorCtr="0">
            <a:noAutofit/>
          </a:bodyPr>
          <a:lstStyle/>
          <a:p>
            <a:pPr marL="457200" lvl="0" indent="-342900" algn="l" rtl="0">
              <a:lnSpc>
                <a:spcPct val="90000"/>
              </a:lnSpc>
              <a:spcBef>
                <a:spcPts val="800"/>
              </a:spcBef>
              <a:spcAft>
                <a:spcPts val="0"/>
              </a:spcAft>
              <a:buSzPts val="1800"/>
              <a:buFont typeface="Overpass"/>
              <a:buChar char="•"/>
            </a:pPr>
            <a:r>
              <a:rPr lang="en" sz="1800">
                <a:latin typeface="Overpass"/>
                <a:ea typeface="Overpass"/>
                <a:cs typeface="Overpass"/>
                <a:sym typeface="Overpass"/>
              </a:rPr>
              <a:t>What is the consensus of the academic and policy literature with regard to the labor market impact of AI?</a:t>
            </a:r>
            <a:endParaRPr sz="1800">
              <a:latin typeface="Overpass"/>
              <a:ea typeface="Overpass"/>
              <a:cs typeface="Overpass"/>
              <a:sym typeface="Overpass"/>
            </a:endParaRPr>
          </a:p>
          <a:p>
            <a:pPr marL="0" lvl="0" indent="0" algn="l" rtl="0">
              <a:lnSpc>
                <a:spcPct val="90000"/>
              </a:lnSpc>
              <a:spcBef>
                <a:spcPts val="800"/>
              </a:spcBef>
              <a:spcAft>
                <a:spcPts val="0"/>
              </a:spcAft>
              <a:buNone/>
            </a:pPr>
            <a:endParaRPr sz="1800">
              <a:latin typeface="Overpass"/>
              <a:ea typeface="Overpass"/>
              <a:cs typeface="Overpass"/>
              <a:sym typeface="Overpass"/>
            </a:endParaRPr>
          </a:p>
          <a:p>
            <a:pPr marL="457200" lvl="0" indent="-342900" algn="l" rtl="0">
              <a:lnSpc>
                <a:spcPct val="90000"/>
              </a:lnSpc>
              <a:spcBef>
                <a:spcPts val="800"/>
              </a:spcBef>
              <a:spcAft>
                <a:spcPts val="0"/>
              </a:spcAft>
              <a:buSzPts val="1800"/>
              <a:buFont typeface="Overpass"/>
              <a:buChar char="•"/>
            </a:pPr>
            <a:r>
              <a:rPr lang="en" sz="1800">
                <a:latin typeface="Overpass"/>
                <a:ea typeface="Overpass"/>
                <a:cs typeface="Overpass"/>
                <a:sym typeface="Overpass"/>
              </a:rPr>
              <a:t>What is the likely impact of AI on labor markets? Are there any historical analogues?</a:t>
            </a:r>
            <a:endParaRPr sz="1800">
              <a:latin typeface="Overpass"/>
              <a:ea typeface="Overpass"/>
              <a:cs typeface="Overpass"/>
              <a:sym typeface="Overpass"/>
            </a:endParaRPr>
          </a:p>
          <a:p>
            <a:pPr marL="457200" lvl="0" indent="0" algn="l" rtl="0">
              <a:lnSpc>
                <a:spcPct val="90000"/>
              </a:lnSpc>
              <a:spcBef>
                <a:spcPts val="800"/>
              </a:spcBef>
              <a:spcAft>
                <a:spcPts val="0"/>
              </a:spcAft>
              <a:buNone/>
            </a:pPr>
            <a:endParaRPr sz="1800">
              <a:latin typeface="Overpass"/>
              <a:ea typeface="Overpass"/>
              <a:cs typeface="Overpass"/>
              <a:sym typeface="Overpass"/>
            </a:endParaRPr>
          </a:p>
          <a:p>
            <a:pPr marL="457200" lvl="0" indent="-342900" algn="l" rtl="0">
              <a:lnSpc>
                <a:spcPct val="90000"/>
              </a:lnSpc>
              <a:spcBef>
                <a:spcPts val="800"/>
              </a:spcBef>
              <a:spcAft>
                <a:spcPts val="0"/>
              </a:spcAft>
              <a:buSzPts val="1800"/>
              <a:buFont typeface="Overpass"/>
              <a:buChar char="•"/>
            </a:pPr>
            <a:r>
              <a:rPr lang="en" sz="1800">
                <a:latin typeface="Overpass"/>
                <a:ea typeface="Overpass"/>
                <a:cs typeface="Overpass"/>
                <a:sym typeface="Overpass"/>
              </a:rPr>
              <a:t>What kind of institutional framework is most conducive to navigating the AI transition?</a:t>
            </a:r>
            <a:endParaRPr sz="1800">
              <a:latin typeface="Overpass"/>
              <a:ea typeface="Overpass"/>
              <a:cs typeface="Overpass"/>
              <a:sym typeface="Overpass"/>
            </a:endParaRPr>
          </a:p>
          <a:p>
            <a:pPr marL="342900" lvl="0" indent="0" algn="l" rtl="0">
              <a:lnSpc>
                <a:spcPct val="90000"/>
              </a:lnSpc>
              <a:spcBef>
                <a:spcPts val="800"/>
              </a:spcBef>
              <a:spcAft>
                <a:spcPts val="0"/>
              </a:spcAft>
              <a:buSzPts val="2100"/>
              <a:buNone/>
            </a:pPr>
            <a:endParaRPr sz="1800">
              <a:latin typeface="Overpass"/>
              <a:ea typeface="Overpass"/>
              <a:cs typeface="Overpass"/>
              <a:sym typeface="Overpass"/>
            </a:endParaRPr>
          </a:p>
        </p:txBody>
      </p:sp>
      <p:sp>
        <p:nvSpPr>
          <p:cNvPr id="290" name="Google Shape;290;p43"/>
          <p:cNvSpPr txBox="1"/>
          <p:nvPr/>
        </p:nvSpPr>
        <p:spPr>
          <a:xfrm>
            <a:off x="139650" y="1117075"/>
            <a:ext cx="2508900" cy="2146800"/>
          </a:xfrm>
          <a:prstGeom prst="rect">
            <a:avLst/>
          </a:prstGeom>
          <a:noFill/>
          <a:ln>
            <a:noFill/>
          </a:ln>
        </p:spPr>
        <p:txBody>
          <a:bodyPr spcFirstLastPara="1" wrap="square" lIns="68575" tIns="34275" rIns="68575" bIns="34275" anchor="ctr" anchorCtr="0">
            <a:noAutofit/>
          </a:bodyPr>
          <a:lstStyle/>
          <a:p>
            <a:pPr marL="215900" marR="0" lvl="0" indent="-127000" algn="ctr" rtl="0">
              <a:lnSpc>
                <a:spcPct val="100000"/>
              </a:lnSpc>
              <a:spcBef>
                <a:spcPts val="0"/>
              </a:spcBef>
              <a:spcAft>
                <a:spcPts val="0"/>
              </a:spcAft>
              <a:buClr>
                <a:schemeClr val="dk1"/>
              </a:buClr>
              <a:buSzPts val="1400"/>
              <a:buFont typeface="Arial"/>
              <a:buNone/>
            </a:pPr>
            <a:r>
              <a:rPr lang="en" sz="3400" b="1">
                <a:solidFill>
                  <a:schemeClr val="lt1"/>
                </a:solidFill>
                <a:latin typeface="Overpass"/>
                <a:ea typeface="Overpass"/>
                <a:cs typeface="Overpass"/>
                <a:sym typeface="Overpass"/>
              </a:rPr>
              <a:t>Key Questions</a:t>
            </a:r>
            <a:endParaRPr sz="3400" b="1" i="0" u="none" strike="noStrike" cap="none">
              <a:solidFill>
                <a:schemeClr val="lt1"/>
              </a:solidFill>
              <a:latin typeface="Overpass"/>
              <a:ea typeface="Overpass"/>
              <a:cs typeface="Overpass"/>
              <a:sym typeface="Overpass"/>
            </a:endParaRPr>
          </a:p>
        </p:txBody>
      </p:sp>
      <p:sp>
        <p:nvSpPr>
          <p:cNvPr id="291" name="Google Shape;291;p43"/>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5"/>
        <p:cNvGrpSpPr/>
        <p:nvPr/>
      </p:nvGrpSpPr>
      <p:grpSpPr>
        <a:xfrm>
          <a:off x="0" y="0"/>
          <a:ext cx="0" cy="0"/>
          <a:chOff x="0" y="0"/>
          <a:chExt cx="0" cy="0"/>
        </a:xfrm>
      </p:grpSpPr>
      <p:grpSp>
        <p:nvGrpSpPr>
          <p:cNvPr id="296" name="Google Shape;296;p44"/>
          <p:cNvGrpSpPr/>
          <p:nvPr/>
        </p:nvGrpSpPr>
        <p:grpSpPr>
          <a:xfrm>
            <a:off x="0" y="0"/>
            <a:ext cx="9144000" cy="5143500"/>
            <a:chOff x="0" y="0"/>
            <a:chExt cx="9144000" cy="5143500"/>
          </a:xfrm>
        </p:grpSpPr>
        <p:sp>
          <p:nvSpPr>
            <p:cNvPr id="297" name="Google Shape;297;p44"/>
            <p:cNvSpPr/>
            <p:nvPr/>
          </p:nvSpPr>
          <p:spPr>
            <a:xfrm>
              <a:off x="0" y="0"/>
              <a:ext cx="9144000" cy="76200"/>
            </a:xfrm>
            <a:prstGeom prst="rect">
              <a:avLst/>
            </a:prstGeom>
            <a:solidFill>
              <a:srgbClr val="CF202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98" name="Google Shape;298;p44"/>
            <p:cNvSpPr/>
            <p:nvPr/>
          </p:nvSpPr>
          <p:spPr>
            <a:xfrm>
              <a:off x="0" y="5067300"/>
              <a:ext cx="9144000" cy="76200"/>
            </a:xfrm>
            <a:prstGeom prst="rect">
              <a:avLst/>
            </a:prstGeom>
            <a:solidFill>
              <a:srgbClr val="1C1C1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299" name="Google Shape;299;p44"/>
          <p:cNvGrpSpPr/>
          <p:nvPr/>
        </p:nvGrpSpPr>
        <p:grpSpPr>
          <a:xfrm>
            <a:off x="381000" y="361950"/>
            <a:ext cx="1581300" cy="285900"/>
            <a:chOff x="381000" y="361950"/>
            <a:chExt cx="1581300" cy="285900"/>
          </a:xfrm>
        </p:grpSpPr>
        <p:pic>
          <p:nvPicPr>
            <p:cNvPr id="300" name="Google Shape;300;p44"/>
            <p:cNvPicPr preferRelativeResize="0"/>
            <p:nvPr/>
          </p:nvPicPr>
          <p:blipFill rotWithShape="1">
            <a:blip r:embed="rId4">
              <a:alphaModFix/>
            </a:blip>
            <a:srcRect/>
            <a:stretch/>
          </p:blipFill>
          <p:spPr>
            <a:xfrm>
              <a:off x="381000" y="381000"/>
              <a:ext cx="114300" cy="228600"/>
            </a:xfrm>
            <a:prstGeom prst="rect">
              <a:avLst/>
            </a:prstGeom>
            <a:noFill/>
            <a:ln>
              <a:noFill/>
            </a:ln>
          </p:spPr>
        </p:pic>
        <p:sp>
          <p:nvSpPr>
            <p:cNvPr id="301" name="Google Shape;301;p44"/>
            <p:cNvSpPr txBox="1"/>
            <p:nvPr/>
          </p:nvSpPr>
          <p:spPr>
            <a:xfrm>
              <a:off x="533400" y="361950"/>
              <a:ext cx="1428900" cy="285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a:solidFill>
                    <a:srgbClr val="1C1C1C"/>
                  </a:solidFill>
                  <a:latin typeface="Overpass ExtraBold"/>
                  <a:ea typeface="Overpass ExtraBold"/>
                  <a:cs typeface="Overpass ExtraBold"/>
                  <a:sym typeface="Overpass ExtraBold"/>
                </a:rPr>
                <a:t>R STREET</a:t>
              </a:r>
              <a:endParaRPr sz="1400" b="0">
                <a:solidFill>
                  <a:srgbClr val="1C1C1C"/>
                </a:solidFill>
                <a:latin typeface="Overpass ExtraBold"/>
                <a:ea typeface="Overpass ExtraBold"/>
                <a:cs typeface="Overpass ExtraBold"/>
                <a:sym typeface="Overpass ExtraBold"/>
              </a:endParaRPr>
            </a:p>
          </p:txBody>
        </p:sp>
      </p:grpSp>
      <p:sp>
        <p:nvSpPr>
          <p:cNvPr id="302" name="Google Shape;302;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303" name="Google Shape;303;p44"/>
          <p:cNvSpPr txBox="1">
            <a:spLocks noGrp="1"/>
          </p:cNvSpPr>
          <p:nvPr>
            <p:ph type="title"/>
          </p:nvPr>
        </p:nvSpPr>
        <p:spPr>
          <a:xfrm>
            <a:off x="571500" y="571500"/>
            <a:ext cx="8001000" cy="571500"/>
          </a:xfrm>
          <a:prstGeom prst="rect">
            <a:avLst/>
          </a:prstGeom>
          <a:solidFill>
            <a:srgbClr val="000000">
              <a:alpha val="0"/>
            </a:srgbClr>
          </a:solidFill>
          <a:ln>
            <a:noFill/>
          </a:ln>
        </p:spPr>
        <p:txBody>
          <a:bodyPr spcFirstLastPara="1" wrap="square" lIns="0" tIns="0" rIns="0" bIns="0" anchor="ctr" anchorCtr="0">
            <a:normAutofit/>
          </a:bodyPr>
          <a:lstStyle/>
          <a:p>
            <a:pPr marL="0" lvl="0" indent="0" algn="l" rtl="0">
              <a:spcBef>
                <a:spcPts val="0"/>
              </a:spcBef>
              <a:spcAft>
                <a:spcPts val="0"/>
              </a:spcAft>
              <a:buNone/>
            </a:pPr>
            <a:r>
              <a:rPr lang="en" sz="2800" b="0">
                <a:solidFill>
                  <a:srgbClr val="1C1C1C"/>
                </a:solidFill>
                <a:latin typeface="Overpass ExtraBold"/>
                <a:ea typeface="Overpass ExtraBold"/>
                <a:cs typeface="Overpass ExtraBold"/>
                <a:sym typeface="Overpass ExtraBold"/>
              </a:rPr>
              <a:t>Framework: Public Choice &amp; NIE</a:t>
            </a:r>
            <a:endParaRPr sz="2800" b="0">
              <a:solidFill>
                <a:srgbClr val="1C1C1C"/>
              </a:solidFill>
              <a:latin typeface="Overpass ExtraBold"/>
              <a:ea typeface="Overpass ExtraBold"/>
              <a:cs typeface="Overpass ExtraBold"/>
              <a:sym typeface="Overpass ExtraBold"/>
            </a:endParaRPr>
          </a:p>
        </p:txBody>
      </p:sp>
      <p:grpSp>
        <p:nvGrpSpPr>
          <p:cNvPr id="304" name="Google Shape;304;p44"/>
          <p:cNvGrpSpPr/>
          <p:nvPr/>
        </p:nvGrpSpPr>
        <p:grpSpPr>
          <a:xfrm>
            <a:off x="571500" y="1333500"/>
            <a:ext cx="8001000" cy="3238650"/>
            <a:chOff x="571500" y="1333500"/>
            <a:chExt cx="8001000" cy="3238650"/>
          </a:xfrm>
        </p:grpSpPr>
        <p:sp>
          <p:nvSpPr>
            <p:cNvPr id="305" name="Google Shape;305;p44"/>
            <p:cNvSpPr/>
            <p:nvPr/>
          </p:nvSpPr>
          <p:spPr>
            <a:xfrm>
              <a:off x="571500" y="1333500"/>
              <a:ext cx="8001000" cy="2000100"/>
            </a:xfrm>
            <a:prstGeom prst="roundRect">
              <a:avLst>
                <a:gd name="adj" fmla="val 1904"/>
              </a:avLst>
            </a:prstGeom>
            <a:solidFill>
              <a:srgbClr val="FFFFFF"/>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06" name="Google Shape;306;p44"/>
            <p:cNvSpPr txBox="1"/>
            <p:nvPr/>
          </p:nvSpPr>
          <p:spPr>
            <a:xfrm>
              <a:off x="809625" y="1476375"/>
              <a:ext cx="7524900" cy="17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i="1">
                  <a:solidFill>
                    <a:srgbClr val="4A4A4A"/>
                  </a:solidFill>
                  <a:latin typeface="Overpass"/>
                  <a:ea typeface="Overpass"/>
                  <a:cs typeface="Overpass"/>
                  <a:sym typeface="Overpass"/>
                </a:rPr>
                <a:t>“Institutions are the humanly devised constraints that structure human interaction. They are made up of formal constraints (rules, laws, constitutions), informal constraints (norms of behavior, conventions, and self imposed codes of conduct), and their enforcement characteristics.”</a:t>
              </a:r>
              <a:endParaRPr sz="1400" b="0" i="1">
                <a:solidFill>
                  <a:srgbClr val="4A4A4A"/>
                </a:solidFill>
                <a:latin typeface="Overpass"/>
                <a:ea typeface="Overpass"/>
                <a:cs typeface="Overpass"/>
                <a:sym typeface="Overpass"/>
              </a:endParaRPr>
            </a:p>
            <a:p>
              <a:pPr marL="0" lvl="0" indent="0" algn="r" rtl="0">
                <a:spcBef>
                  <a:spcPts val="900"/>
                </a:spcBef>
                <a:spcAft>
                  <a:spcPts val="0"/>
                </a:spcAft>
                <a:buNone/>
              </a:pPr>
              <a:r>
                <a:rPr lang="en" sz="1400" b="1">
                  <a:solidFill>
                    <a:srgbClr val="CF202E"/>
                  </a:solidFill>
                  <a:latin typeface="Overpass"/>
                  <a:ea typeface="Overpass"/>
                  <a:cs typeface="Overpass"/>
                  <a:sym typeface="Overpass"/>
                </a:rPr>
                <a:t>— Douglass North (1993)</a:t>
              </a:r>
              <a:endParaRPr sz="1400" b="1">
                <a:solidFill>
                  <a:srgbClr val="CF202E"/>
                </a:solidFill>
                <a:latin typeface="Overpass"/>
                <a:ea typeface="Overpass"/>
                <a:cs typeface="Overpass"/>
                <a:sym typeface="Overpass"/>
              </a:endParaRPr>
            </a:p>
          </p:txBody>
        </p:sp>
        <p:sp>
          <p:nvSpPr>
            <p:cNvPr id="307" name="Google Shape;307;p44"/>
            <p:cNvSpPr/>
            <p:nvPr/>
          </p:nvSpPr>
          <p:spPr>
            <a:xfrm>
              <a:off x="571500" y="3524250"/>
              <a:ext cx="3810000" cy="1047900"/>
            </a:xfrm>
            <a:prstGeom prst="roundRect">
              <a:avLst>
                <a:gd name="adj" fmla="val 3636"/>
              </a:avLst>
            </a:prstGeom>
            <a:solidFill>
              <a:srgbClr val="FFFFFF"/>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08" name="Google Shape;308;p44"/>
            <p:cNvSpPr txBox="1"/>
            <p:nvPr/>
          </p:nvSpPr>
          <p:spPr>
            <a:xfrm>
              <a:off x="809625" y="3524250"/>
              <a:ext cx="3333900" cy="1047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200" b="1">
                  <a:solidFill>
                    <a:srgbClr val="1C1C1C"/>
                  </a:solidFill>
                  <a:latin typeface="Overpass"/>
                  <a:ea typeface="Overpass"/>
                  <a:cs typeface="Overpass"/>
                  <a:sym typeface="Overpass"/>
                </a:rPr>
                <a:t>Public Choice:</a:t>
              </a:r>
              <a:r>
                <a:rPr lang="en" sz="1200">
                  <a:solidFill>
                    <a:srgbClr val="1C1C1C"/>
                  </a:solidFill>
                  <a:latin typeface="Overpass"/>
                  <a:ea typeface="Overpass"/>
                  <a:cs typeface="Overpass"/>
                  <a:sym typeface="Overpass"/>
                </a:rPr>
                <a:t> The application of the models and theorems of economics to the study of political behavior.</a:t>
              </a:r>
              <a:endParaRPr sz="1200">
                <a:solidFill>
                  <a:srgbClr val="1C1C1C"/>
                </a:solidFill>
                <a:latin typeface="Overpass"/>
                <a:ea typeface="Overpass"/>
                <a:cs typeface="Overpass"/>
                <a:sym typeface="Overpass"/>
              </a:endParaRPr>
            </a:p>
          </p:txBody>
        </p:sp>
        <p:sp>
          <p:nvSpPr>
            <p:cNvPr id="309" name="Google Shape;309;p44"/>
            <p:cNvSpPr/>
            <p:nvPr/>
          </p:nvSpPr>
          <p:spPr>
            <a:xfrm>
              <a:off x="4762500" y="3524250"/>
              <a:ext cx="3810000" cy="1047900"/>
            </a:xfrm>
            <a:prstGeom prst="roundRect">
              <a:avLst>
                <a:gd name="adj" fmla="val 3636"/>
              </a:avLst>
            </a:prstGeom>
            <a:solidFill>
              <a:srgbClr val="CF202E">
                <a:alpha val="5000"/>
              </a:srgbClr>
            </a:solidFill>
            <a:ln w="9525" cap="flat" cmpd="sng">
              <a:solidFill>
                <a:srgbClr val="CF202E"/>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10" name="Google Shape;310;p44"/>
            <p:cNvSpPr txBox="1"/>
            <p:nvPr/>
          </p:nvSpPr>
          <p:spPr>
            <a:xfrm>
              <a:off x="5000625" y="3524250"/>
              <a:ext cx="3333900" cy="1047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300"/>
                </a:spcAft>
                <a:buNone/>
              </a:pPr>
              <a:r>
                <a:rPr lang="en" sz="1200" b="1">
                  <a:solidFill>
                    <a:srgbClr val="1C1C1C"/>
                  </a:solidFill>
                  <a:latin typeface="Overpass"/>
                  <a:ea typeface="Overpass"/>
                  <a:cs typeface="Overpass"/>
                  <a:sym typeface="Overpass"/>
                </a:rPr>
                <a:t>New Institutional Economics (NIE)</a:t>
              </a:r>
              <a:r>
                <a:rPr lang="en" sz="1200">
                  <a:solidFill>
                    <a:srgbClr val="1C1C1C"/>
                  </a:solidFill>
                  <a:latin typeface="Overpass"/>
                  <a:ea typeface="Overpass"/>
                  <a:cs typeface="Overpass"/>
                  <a:sym typeface="Overpass"/>
                </a:rPr>
                <a:t>:</a:t>
              </a:r>
              <a:r>
                <a:rPr lang="en" sz="1200" b="0">
                  <a:solidFill>
                    <a:srgbClr val="1C1C1C"/>
                  </a:solidFill>
                  <a:latin typeface="Overpass"/>
                  <a:ea typeface="Overpass"/>
                  <a:cs typeface="Overpass"/>
                  <a:sym typeface="Overpass"/>
                </a:rPr>
                <a:t> analyzes how institutional rules affect transaction costs and economic performance.</a:t>
              </a:r>
              <a:endParaRPr sz="1200" b="0">
                <a:solidFill>
                  <a:srgbClr val="1C1C1C"/>
                </a:solidFill>
                <a:latin typeface="Overpass"/>
                <a:ea typeface="Overpass"/>
                <a:cs typeface="Overpass"/>
                <a:sym typeface="Overpas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45"/>
          <p:cNvPicPr preferRelativeResize="0">
            <a:picLocks noGrp="1"/>
          </p:cNvPicPr>
          <p:nvPr>
            <p:ph type="body" idx="1"/>
          </p:nvPr>
        </p:nvPicPr>
        <p:blipFill rotWithShape="1">
          <a:blip r:embed="rId3">
            <a:alphaModFix/>
          </a:blip>
          <a:srcRect t="47348" b="28364"/>
          <a:stretch/>
        </p:blipFill>
        <p:spPr>
          <a:xfrm>
            <a:off x="0" y="0"/>
            <a:ext cx="9144000" cy="1480459"/>
          </a:xfrm>
          <a:prstGeom prst="rect">
            <a:avLst/>
          </a:prstGeom>
          <a:noFill/>
          <a:ln>
            <a:noFill/>
          </a:ln>
        </p:spPr>
      </p:pic>
      <p:sp>
        <p:nvSpPr>
          <p:cNvPr id="316" name="Google Shape;316;p45"/>
          <p:cNvSpPr/>
          <p:nvPr/>
        </p:nvSpPr>
        <p:spPr>
          <a:xfrm>
            <a:off x="-1" y="-18121"/>
            <a:ext cx="9144000" cy="1498580"/>
          </a:xfrm>
          <a:prstGeom prst="rect">
            <a:avLst/>
          </a:prstGeom>
          <a:solidFill>
            <a:srgbClr val="174558">
              <a:alpha val="83529"/>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7" name="Google Shape;317;p45"/>
          <p:cNvSpPr txBox="1"/>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3300"/>
              <a:buFont typeface="Avenir"/>
              <a:buNone/>
            </a:pPr>
            <a:r>
              <a:rPr lang="en" sz="3000">
                <a:solidFill>
                  <a:schemeClr val="lt1"/>
                </a:solidFill>
                <a:latin typeface="Overpass Black"/>
                <a:ea typeface="Overpass Black"/>
                <a:cs typeface="Overpass Black"/>
                <a:sym typeface="Overpass Black"/>
              </a:rPr>
              <a:t>What are the Current Labor Market Effects of AI?</a:t>
            </a:r>
            <a:endParaRPr sz="3000" b="0" i="0" u="none" strike="noStrike" cap="none">
              <a:solidFill>
                <a:srgbClr val="000000"/>
              </a:solidFill>
              <a:latin typeface="Overpass Black"/>
              <a:ea typeface="Overpass Black"/>
              <a:cs typeface="Overpass Black"/>
              <a:sym typeface="Overpass Black"/>
            </a:endParaRPr>
          </a:p>
        </p:txBody>
      </p:sp>
      <p:sp>
        <p:nvSpPr>
          <p:cNvPr id="318" name="Google Shape;318;p45"/>
          <p:cNvSpPr txBox="1"/>
          <p:nvPr/>
        </p:nvSpPr>
        <p:spPr>
          <a:xfrm>
            <a:off x="207300" y="1576150"/>
            <a:ext cx="4364700" cy="3027600"/>
          </a:xfrm>
          <a:prstGeom prst="rect">
            <a:avLst/>
          </a:prstGeom>
          <a:noFill/>
          <a:ln>
            <a:noFill/>
          </a:ln>
        </p:spPr>
        <p:txBody>
          <a:bodyPr spcFirstLastPara="1" wrap="square" lIns="68575" tIns="34275" rIns="68575" bIns="34275" anchor="t" anchorCtr="0">
            <a:noAutofit/>
          </a:bodyPr>
          <a:lstStyle/>
          <a:p>
            <a:pPr marL="457200" marR="0" lvl="0" indent="-317500" algn="l" rtl="0">
              <a:lnSpc>
                <a:spcPct val="100000"/>
              </a:lnSpc>
              <a:spcBef>
                <a:spcPts val="0"/>
              </a:spcBef>
              <a:spcAft>
                <a:spcPts val="0"/>
              </a:spcAft>
              <a:buClr>
                <a:schemeClr val="dk1"/>
              </a:buClr>
              <a:buSzPts val="1400"/>
              <a:buFont typeface="Overpass"/>
              <a:buChar char="●"/>
            </a:pPr>
            <a:r>
              <a:rPr lang="en">
                <a:solidFill>
                  <a:schemeClr val="dk1"/>
                </a:solidFill>
                <a:latin typeface="Overpass"/>
                <a:ea typeface="Overpass"/>
                <a:cs typeface="Overpass"/>
                <a:sym typeface="Overpass"/>
              </a:rPr>
              <a:t>Aggregate labor market disruptions have been minimal since the introduction of AI in 2022 (</a:t>
            </a:r>
            <a:r>
              <a:rPr lang="en" u="sng">
                <a:solidFill>
                  <a:schemeClr val="hlink"/>
                </a:solidFill>
                <a:latin typeface="Overpass"/>
                <a:ea typeface="Overpass"/>
                <a:cs typeface="Overpass"/>
                <a:sym typeface="Overpass"/>
                <a:hlinkClick r:id="rId4"/>
              </a:rPr>
              <a:t>Fruits and Stout 2026</a:t>
            </a:r>
            <a:r>
              <a:rPr lang="en">
                <a:solidFill>
                  <a:schemeClr val="dk1"/>
                </a:solidFill>
                <a:latin typeface="Overpass"/>
                <a:ea typeface="Overpass"/>
                <a:cs typeface="Overpass"/>
                <a:sym typeface="Overpass"/>
              </a:rPr>
              <a:t>; </a:t>
            </a:r>
            <a:r>
              <a:rPr lang="en" u="sng">
                <a:solidFill>
                  <a:schemeClr val="hlink"/>
                </a:solidFill>
                <a:latin typeface="Overpass"/>
                <a:ea typeface="Overpass"/>
                <a:cs typeface="Overpass"/>
                <a:sym typeface="Overpass"/>
                <a:hlinkClick r:id="rId5"/>
              </a:rPr>
              <a:t>Chandar 2025</a:t>
            </a:r>
            <a:r>
              <a:rPr lang="en">
                <a:solidFill>
                  <a:schemeClr val="dk1"/>
                </a:solidFill>
                <a:latin typeface="Overpass"/>
                <a:ea typeface="Overpass"/>
                <a:cs typeface="Overpass"/>
                <a:sym typeface="Overpass"/>
              </a:rPr>
              <a:t>).</a:t>
            </a:r>
            <a:endParaRPr>
              <a:solidFill>
                <a:schemeClr val="dk1"/>
              </a:solidFill>
              <a:latin typeface="Overpass"/>
              <a:ea typeface="Overpass"/>
              <a:cs typeface="Overpass"/>
              <a:sym typeface="Overpass"/>
            </a:endParaRPr>
          </a:p>
          <a:p>
            <a:pPr marL="914400" marR="0" lvl="0" indent="0" algn="l" rtl="0">
              <a:lnSpc>
                <a:spcPct val="100000"/>
              </a:lnSpc>
              <a:spcBef>
                <a:spcPts val="0"/>
              </a:spcBef>
              <a:spcAft>
                <a:spcPts val="0"/>
              </a:spcAft>
              <a:buNone/>
            </a:pPr>
            <a:endParaRPr>
              <a:solidFill>
                <a:schemeClr val="dk1"/>
              </a:solidFill>
              <a:latin typeface="Overpass"/>
              <a:ea typeface="Overpass"/>
              <a:cs typeface="Overpass"/>
              <a:sym typeface="Overpass"/>
            </a:endParaRPr>
          </a:p>
          <a:p>
            <a:pPr marL="457200" marR="0" lvl="0" indent="-317500" algn="l" rtl="0">
              <a:lnSpc>
                <a:spcPct val="100000"/>
              </a:lnSpc>
              <a:spcBef>
                <a:spcPts val="0"/>
              </a:spcBef>
              <a:spcAft>
                <a:spcPts val="0"/>
              </a:spcAft>
              <a:buClr>
                <a:schemeClr val="dk1"/>
              </a:buClr>
              <a:buSzPts val="1400"/>
              <a:buFont typeface="Overpass"/>
              <a:buChar char="●"/>
            </a:pPr>
            <a:r>
              <a:rPr lang="en">
                <a:solidFill>
                  <a:schemeClr val="dk1"/>
                </a:solidFill>
                <a:latin typeface="Overpass"/>
                <a:ea typeface="Overpass"/>
                <a:cs typeface="Overpass"/>
                <a:sym typeface="Overpass"/>
              </a:rPr>
              <a:t>Stanford researchers found that, in AI-exposed occupations, entry-level employees experienced a </a:t>
            </a:r>
            <a:r>
              <a:rPr lang="en" b="1">
                <a:solidFill>
                  <a:schemeClr val="dk1"/>
                </a:solidFill>
                <a:latin typeface="Overpass"/>
                <a:ea typeface="Overpass"/>
                <a:cs typeface="Overpass"/>
                <a:sym typeface="Overpass"/>
              </a:rPr>
              <a:t>16% decline</a:t>
            </a:r>
            <a:r>
              <a:rPr lang="en">
                <a:solidFill>
                  <a:schemeClr val="dk1"/>
                </a:solidFill>
                <a:latin typeface="Overpass"/>
                <a:ea typeface="Overpass"/>
                <a:cs typeface="Overpass"/>
                <a:sym typeface="Overpass"/>
              </a:rPr>
              <a:t> in employment, controlling for other factors </a:t>
            </a:r>
            <a:r>
              <a:rPr lang="en" u="sng">
                <a:solidFill>
                  <a:schemeClr val="hlink"/>
                </a:solidFill>
                <a:latin typeface="Overpass"/>
                <a:ea typeface="Overpass"/>
                <a:cs typeface="Overpass"/>
                <a:sym typeface="Overpass"/>
                <a:hlinkClick r:id="rId6"/>
              </a:rPr>
              <a:t>(Brynjolfsson, Chandar, and Chen 2025)</a:t>
            </a:r>
            <a:r>
              <a:rPr lang="en">
                <a:solidFill>
                  <a:schemeClr val="dk1"/>
                </a:solidFill>
                <a:latin typeface="Overpass"/>
                <a:ea typeface="Overpass"/>
                <a:cs typeface="Overpass"/>
                <a:sym typeface="Overpass"/>
              </a:rPr>
              <a:t>.</a:t>
            </a:r>
            <a:endParaRPr>
              <a:solidFill>
                <a:schemeClr val="dk1"/>
              </a:solidFill>
              <a:latin typeface="Overpass"/>
              <a:ea typeface="Overpass"/>
              <a:cs typeface="Overpass"/>
              <a:sym typeface="Overpass"/>
            </a:endParaRPr>
          </a:p>
          <a:p>
            <a:pPr marL="457200" marR="0" lvl="0" indent="0" algn="l" rtl="0">
              <a:lnSpc>
                <a:spcPct val="100000"/>
              </a:lnSpc>
              <a:spcBef>
                <a:spcPts val="0"/>
              </a:spcBef>
              <a:spcAft>
                <a:spcPts val="0"/>
              </a:spcAft>
              <a:buNone/>
            </a:pPr>
            <a:endParaRPr>
              <a:solidFill>
                <a:schemeClr val="dk1"/>
              </a:solidFill>
              <a:latin typeface="Overpass"/>
              <a:ea typeface="Overpass"/>
              <a:cs typeface="Overpass"/>
              <a:sym typeface="Overpass"/>
            </a:endParaRPr>
          </a:p>
          <a:p>
            <a:pPr marL="457200" marR="0" lvl="0" indent="-317500" algn="l" rtl="0">
              <a:lnSpc>
                <a:spcPct val="100000"/>
              </a:lnSpc>
              <a:spcBef>
                <a:spcPts val="0"/>
              </a:spcBef>
              <a:spcAft>
                <a:spcPts val="0"/>
              </a:spcAft>
              <a:buClr>
                <a:schemeClr val="dk1"/>
              </a:buClr>
              <a:buSzPts val="1400"/>
              <a:buFont typeface="Overpass"/>
              <a:buChar char="●"/>
            </a:pPr>
            <a:r>
              <a:rPr lang="en">
                <a:solidFill>
                  <a:schemeClr val="dk1"/>
                </a:solidFill>
                <a:latin typeface="Overpass"/>
                <a:ea typeface="Overpass"/>
                <a:cs typeface="Overpass"/>
                <a:sym typeface="Overpass"/>
              </a:rPr>
              <a:t>Evidence of displacement seems to depend on the data set being analyzed.</a:t>
            </a:r>
            <a:endParaRPr>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b="0" i="0" u="none" strike="noStrike" cap="none">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b="0" i="0" u="none" strike="noStrike" cap="none">
              <a:solidFill>
                <a:schemeClr val="dk1"/>
              </a:solidFill>
              <a:latin typeface="Overpass"/>
              <a:ea typeface="Overpass"/>
              <a:cs typeface="Overpass"/>
              <a:sym typeface="Overpass"/>
            </a:endParaRPr>
          </a:p>
          <a:p>
            <a:pPr marL="342900" marR="0" lvl="0" indent="0" algn="l" rtl="0">
              <a:lnSpc>
                <a:spcPct val="115000"/>
              </a:lnSpc>
              <a:spcBef>
                <a:spcPts val="500"/>
              </a:spcBef>
              <a:spcAft>
                <a:spcPts val="0"/>
              </a:spcAft>
              <a:buClr>
                <a:srgbClr val="000000"/>
              </a:buClr>
              <a:buSzPts val="1500"/>
              <a:buFont typeface="Arial"/>
              <a:buNone/>
            </a:pPr>
            <a:endParaRPr b="0" i="0" u="none" strike="noStrike" cap="none">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b="0" i="0" u="none" strike="noStrike" cap="none">
              <a:solidFill>
                <a:srgbClr val="000000"/>
              </a:solidFill>
              <a:latin typeface="Overpass"/>
              <a:ea typeface="Overpass"/>
              <a:cs typeface="Overpass"/>
              <a:sym typeface="Overpass"/>
            </a:endParaRPr>
          </a:p>
        </p:txBody>
      </p:sp>
      <p:sp>
        <p:nvSpPr>
          <p:cNvPr id="319" name="Google Shape;319;p45"/>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7</a:t>
            </a:fld>
            <a:endParaRPr/>
          </a:p>
        </p:txBody>
      </p:sp>
      <p:pic>
        <p:nvPicPr>
          <p:cNvPr id="320" name="Google Shape;320;p45" title="Screenshot 2026-04-09 123046.png"/>
          <p:cNvPicPr preferRelativeResize="0"/>
          <p:nvPr/>
        </p:nvPicPr>
        <p:blipFill>
          <a:blip r:embed="rId7">
            <a:alphaModFix/>
          </a:blip>
          <a:stretch>
            <a:fillRect/>
          </a:stretch>
        </p:blipFill>
        <p:spPr>
          <a:xfrm>
            <a:off x="4572000" y="3245196"/>
            <a:ext cx="4364699" cy="1734606"/>
          </a:xfrm>
          <a:prstGeom prst="rect">
            <a:avLst/>
          </a:prstGeom>
          <a:noFill/>
          <a:ln>
            <a:noFill/>
          </a:ln>
        </p:spPr>
      </p:pic>
      <p:pic>
        <p:nvPicPr>
          <p:cNvPr id="321" name="Google Shape;321;p45" title="Screenshot 2026-04-09 123124.png"/>
          <p:cNvPicPr preferRelativeResize="0"/>
          <p:nvPr/>
        </p:nvPicPr>
        <p:blipFill>
          <a:blip r:embed="rId8">
            <a:alphaModFix/>
          </a:blip>
          <a:stretch>
            <a:fillRect/>
          </a:stretch>
        </p:blipFill>
        <p:spPr>
          <a:xfrm>
            <a:off x="5210575" y="3135725"/>
            <a:ext cx="3933425" cy="904425"/>
          </a:xfrm>
          <a:prstGeom prst="rect">
            <a:avLst/>
          </a:prstGeom>
          <a:noFill/>
          <a:ln>
            <a:noFill/>
          </a:ln>
        </p:spPr>
      </p:pic>
      <p:pic>
        <p:nvPicPr>
          <p:cNvPr id="322" name="Google Shape;322;p45" title="Screenshot 2026-04-09 124754.png"/>
          <p:cNvPicPr preferRelativeResize="0"/>
          <p:nvPr/>
        </p:nvPicPr>
        <p:blipFill>
          <a:blip r:embed="rId9">
            <a:alphaModFix/>
          </a:blip>
          <a:stretch>
            <a:fillRect/>
          </a:stretch>
        </p:blipFill>
        <p:spPr>
          <a:xfrm>
            <a:off x="4571996" y="1480449"/>
            <a:ext cx="3449405" cy="1099025"/>
          </a:xfrm>
          <a:prstGeom prst="rect">
            <a:avLst/>
          </a:prstGeom>
          <a:noFill/>
          <a:ln>
            <a:noFill/>
          </a:ln>
        </p:spPr>
      </p:pic>
      <p:pic>
        <p:nvPicPr>
          <p:cNvPr id="323" name="Google Shape;323;p45" title="Screenshot 2026-04-09 124630.png"/>
          <p:cNvPicPr preferRelativeResize="0"/>
          <p:nvPr/>
        </p:nvPicPr>
        <p:blipFill>
          <a:blip r:embed="rId10">
            <a:alphaModFix/>
          </a:blip>
          <a:stretch>
            <a:fillRect/>
          </a:stretch>
        </p:blipFill>
        <p:spPr>
          <a:xfrm>
            <a:off x="4571994" y="2571750"/>
            <a:ext cx="2507531" cy="563975"/>
          </a:xfrm>
          <a:prstGeom prst="rect">
            <a:avLst/>
          </a:prstGeom>
          <a:noFill/>
          <a:ln>
            <a:noFill/>
          </a:ln>
        </p:spPr>
      </p:pic>
      <p:pic>
        <p:nvPicPr>
          <p:cNvPr id="324" name="Google Shape;324;p45" title="Screenshot 2026-05-08 104830.png"/>
          <p:cNvPicPr preferRelativeResize="0"/>
          <p:nvPr/>
        </p:nvPicPr>
        <p:blipFill>
          <a:blip r:embed="rId11">
            <a:alphaModFix/>
          </a:blip>
          <a:stretch>
            <a:fillRect/>
          </a:stretch>
        </p:blipFill>
        <p:spPr>
          <a:xfrm>
            <a:off x="7079525" y="2571745"/>
            <a:ext cx="2057400" cy="7460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46"/>
          <p:cNvPicPr preferRelativeResize="0">
            <a:picLocks noGrp="1"/>
          </p:cNvPicPr>
          <p:nvPr>
            <p:ph type="body" idx="1"/>
          </p:nvPr>
        </p:nvPicPr>
        <p:blipFill rotWithShape="1">
          <a:blip r:embed="rId3">
            <a:alphaModFix/>
          </a:blip>
          <a:srcRect t="47347" b="28366"/>
          <a:stretch/>
        </p:blipFill>
        <p:spPr>
          <a:xfrm>
            <a:off x="0" y="0"/>
            <a:ext cx="9144000" cy="1480500"/>
          </a:xfrm>
          <a:prstGeom prst="rect">
            <a:avLst/>
          </a:prstGeom>
          <a:noFill/>
          <a:ln>
            <a:noFill/>
          </a:ln>
        </p:spPr>
      </p:pic>
      <p:sp>
        <p:nvSpPr>
          <p:cNvPr id="330" name="Google Shape;330;p46"/>
          <p:cNvSpPr/>
          <p:nvPr/>
        </p:nvSpPr>
        <p:spPr>
          <a:xfrm>
            <a:off x="-1" y="-18121"/>
            <a:ext cx="9144000" cy="1498500"/>
          </a:xfrm>
          <a:prstGeom prst="rect">
            <a:avLst/>
          </a:prstGeom>
          <a:solidFill>
            <a:srgbClr val="174558">
              <a:alpha val="8353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1" name="Google Shape;331;p46"/>
          <p:cNvSpPr txBox="1"/>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3300"/>
              <a:buFont typeface="Avenir"/>
              <a:buNone/>
            </a:pPr>
            <a:r>
              <a:rPr lang="en" sz="3000">
                <a:solidFill>
                  <a:schemeClr val="lt1"/>
                </a:solidFill>
                <a:latin typeface="Overpass Black"/>
                <a:ea typeface="Overpass Black"/>
                <a:cs typeface="Overpass Black"/>
                <a:sym typeface="Overpass Black"/>
              </a:rPr>
              <a:t>What are the Current Labor Market Effects of AI? (Contd.)</a:t>
            </a:r>
            <a:endParaRPr sz="3000" b="0" i="0" u="none" strike="noStrike" cap="none">
              <a:solidFill>
                <a:srgbClr val="000000"/>
              </a:solidFill>
              <a:latin typeface="Overpass Black"/>
              <a:ea typeface="Overpass Black"/>
              <a:cs typeface="Overpass Black"/>
              <a:sym typeface="Overpass Black"/>
            </a:endParaRPr>
          </a:p>
        </p:txBody>
      </p:sp>
      <p:sp>
        <p:nvSpPr>
          <p:cNvPr id="332" name="Google Shape;332;p46"/>
          <p:cNvSpPr txBox="1"/>
          <p:nvPr/>
        </p:nvSpPr>
        <p:spPr>
          <a:xfrm>
            <a:off x="207300" y="1576150"/>
            <a:ext cx="8675400" cy="3027600"/>
          </a:xfrm>
          <a:prstGeom prst="rect">
            <a:avLst/>
          </a:prstGeom>
          <a:noFill/>
          <a:ln>
            <a:noFill/>
          </a:ln>
        </p:spPr>
        <p:txBody>
          <a:bodyPr spcFirstLastPara="1" wrap="square" lIns="68575" tIns="34275" rIns="68575" bIns="34275" anchor="t" anchorCtr="0">
            <a:noAutofit/>
          </a:bodyPr>
          <a:lstStyle/>
          <a:p>
            <a:pPr marL="457200" marR="0" lvl="0" indent="-330200" algn="l" rtl="0">
              <a:lnSpc>
                <a:spcPct val="100000"/>
              </a:lnSpc>
              <a:spcBef>
                <a:spcPts val="0"/>
              </a:spcBef>
              <a:spcAft>
                <a:spcPts val="0"/>
              </a:spcAft>
              <a:buClr>
                <a:schemeClr val="dk1"/>
              </a:buClr>
              <a:buSzPts val="1600"/>
              <a:buFont typeface="Overpass"/>
              <a:buChar char="●"/>
            </a:pPr>
            <a:r>
              <a:rPr lang="en" sz="1600" u="sng">
                <a:solidFill>
                  <a:schemeClr val="hlink"/>
                </a:solidFill>
                <a:latin typeface="Overpass"/>
                <a:ea typeface="Overpass"/>
                <a:cs typeface="Overpass"/>
                <a:sym typeface="Overpass"/>
                <a:hlinkClick r:id="rId4"/>
              </a:rPr>
              <a:t>Johnston and  Makridis (2026)</a:t>
            </a:r>
            <a:r>
              <a:rPr lang="en" sz="1600">
                <a:solidFill>
                  <a:schemeClr val="dk1"/>
                </a:solidFill>
                <a:latin typeface="Overpass"/>
                <a:ea typeface="Overpass"/>
                <a:cs typeface="Overpass"/>
                <a:sym typeface="Overpass"/>
              </a:rPr>
              <a:t> find that in highly-exposed occupations where AI augments rather than substitutes for human labor, workers experienced both </a:t>
            </a:r>
            <a:r>
              <a:rPr lang="en" sz="1600" b="1">
                <a:solidFill>
                  <a:schemeClr val="dk1"/>
                </a:solidFill>
                <a:latin typeface="Overpass"/>
                <a:ea typeface="Overpass"/>
                <a:cs typeface="Overpass"/>
                <a:sym typeface="Overpass"/>
              </a:rPr>
              <a:t>employment and wage gains</a:t>
            </a:r>
            <a:r>
              <a:rPr lang="en" sz="1600">
                <a:solidFill>
                  <a:schemeClr val="dk1"/>
                </a:solidFill>
                <a:latin typeface="Overpass"/>
                <a:ea typeface="Overpass"/>
                <a:cs typeface="Overpass"/>
                <a:sym typeface="Overpass"/>
              </a:rPr>
              <a:t>. </a:t>
            </a:r>
            <a:endParaRPr sz="1600">
              <a:solidFill>
                <a:schemeClr val="dk1"/>
              </a:solidFill>
              <a:latin typeface="Overpass"/>
              <a:ea typeface="Overpass"/>
              <a:cs typeface="Overpass"/>
              <a:sym typeface="Overpass"/>
            </a:endParaRPr>
          </a:p>
          <a:p>
            <a:pPr marL="914400" marR="0" lvl="1" indent="-330200" algn="l" rtl="0">
              <a:lnSpc>
                <a:spcPct val="100000"/>
              </a:lnSpc>
              <a:spcBef>
                <a:spcPts val="0"/>
              </a:spcBef>
              <a:spcAft>
                <a:spcPts val="0"/>
              </a:spcAft>
              <a:buClr>
                <a:schemeClr val="dk1"/>
              </a:buClr>
              <a:buSzPts val="1600"/>
              <a:buFont typeface="Overpass"/>
              <a:buChar char="○"/>
            </a:pPr>
            <a:r>
              <a:rPr lang="en" sz="1600">
                <a:solidFill>
                  <a:schemeClr val="dk1"/>
                </a:solidFill>
                <a:latin typeface="Overpass"/>
                <a:ea typeface="Overpass"/>
                <a:cs typeface="Overpass"/>
                <a:sym typeface="Overpass"/>
              </a:rPr>
              <a:t>A one standard deviation increase in AI exposure increases sector output by </a:t>
            </a:r>
            <a:r>
              <a:rPr lang="en" sz="1600" b="1">
                <a:solidFill>
                  <a:schemeClr val="dk1"/>
                </a:solidFill>
                <a:latin typeface="Overpass"/>
                <a:ea typeface="Overpass"/>
                <a:cs typeface="Overpass"/>
                <a:sym typeface="Overpass"/>
              </a:rPr>
              <a:t>7-10%</a:t>
            </a:r>
            <a:r>
              <a:rPr lang="en" sz="1600">
                <a:solidFill>
                  <a:schemeClr val="dk1"/>
                </a:solidFill>
                <a:latin typeface="Overpass"/>
                <a:ea typeface="Overpass"/>
                <a:cs typeface="Overpass"/>
                <a:sym typeface="Overpass"/>
              </a:rPr>
              <a:t> and employment by </a:t>
            </a:r>
            <a:r>
              <a:rPr lang="en" sz="1600" b="1">
                <a:solidFill>
                  <a:schemeClr val="dk1"/>
                </a:solidFill>
                <a:latin typeface="Overpass"/>
                <a:ea typeface="Overpass"/>
                <a:cs typeface="Overpass"/>
                <a:sym typeface="Overpass"/>
              </a:rPr>
              <a:t>4%</a:t>
            </a:r>
            <a:r>
              <a:rPr lang="en" sz="1600">
                <a:solidFill>
                  <a:schemeClr val="dk1"/>
                </a:solidFill>
                <a:latin typeface="Overpass"/>
                <a:ea typeface="Overpass"/>
                <a:cs typeface="Overpass"/>
                <a:sym typeface="Overpass"/>
              </a:rPr>
              <a:t>, where it complements human labor.</a:t>
            </a:r>
            <a:endParaRPr sz="1600">
              <a:solidFill>
                <a:schemeClr val="dk1"/>
              </a:solidFill>
              <a:latin typeface="Overpass"/>
              <a:ea typeface="Overpass"/>
              <a:cs typeface="Overpass"/>
              <a:sym typeface="Overpass"/>
            </a:endParaRPr>
          </a:p>
          <a:p>
            <a:pPr marL="914400" marR="0" lvl="1" indent="-330200" algn="l" rtl="0">
              <a:lnSpc>
                <a:spcPct val="100000"/>
              </a:lnSpc>
              <a:spcBef>
                <a:spcPts val="0"/>
              </a:spcBef>
              <a:spcAft>
                <a:spcPts val="0"/>
              </a:spcAft>
              <a:buClr>
                <a:schemeClr val="dk1"/>
              </a:buClr>
              <a:buSzPts val="1600"/>
              <a:buFont typeface="Overpass"/>
              <a:buChar char="○"/>
            </a:pPr>
            <a:r>
              <a:rPr lang="en" sz="1600">
                <a:solidFill>
                  <a:schemeClr val="dk1"/>
                </a:solidFill>
                <a:latin typeface="Overpass"/>
                <a:ea typeface="Overpass"/>
                <a:cs typeface="Overpass"/>
                <a:sym typeface="Overpass"/>
              </a:rPr>
              <a:t>No significant employment effects in occupations where AI can substitute for labor.</a:t>
            </a:r>
            <a:endParaRPr sz="1600">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None/>
            </a:pPr>
            <a:endParaRPr sz="1600">
              <a:solidFill>
                <a:schemeClr val="dk1"/>
              </a:solidFill>
              <a:latin typeface="Overpass"/>
              <a:ea typeface="Overpass"/>
              <a:cs typeface="Overpass"/>
              <a:sym typeface="Overpass"/>
            </a:endParaRPr>
          </a:p>
          <a:p>
            <a:pPr marL="457200" marR="0" lvl="0" indent="-330200" algn="l" rtl="0">
              <a:lnSpc>
                <a:spcPct val="100000"/>
              </a:lnSpc>
              <a:spcBef>
                <a:spcPts val="0"/>
              </a:spcBef>
              <a:spcAft>
                <a:spcPts val="0"/>
              </a:spcAft>
              <a:buClr>
                <a:schemeClr val="dk1"/>
              </a:buClr>
              <a:buSzPts val="1600"/>
              <a:buFont typeface="Overpass"/>
              <a:buChar char="●"/>
            </a:pPr>
            <a:r>
              <a:rPr lang="en" sz="1600" u="sng">
                <a:solidFill>
                  <a:schemeClr val="hlink"/>
                </a:solidFill>
                <a:latin typeface="Overpass"/>
                <a:ea typeface="Overpass"/>
                <a:cs typeface="Overpass"/>
                <a:sym typeface="Overpass"/>
                <a:hlinkClick r:id="rId5"/>
              </a:rPr>
              <a:t>Bonney et al. (2026)</a:t>
            </a:r>
            <a:r>
              <a:rPr lang="en" sz="1600">
                <a:solidFill>
                  <a:schemeClr val="dk1"/>
                </a:solidFill>
                <a:latin typeface="Overpass"/>
                <a:ea typeface="Overpass"/>
                <a:cs typeface="Overpass"/>
                <a:sym typeface="Overpass"/>
              </a:rPr>
              <a:t> found that approximately </a:t>
            </a:r>
            <a:r>
              <a:rPr lang="en" sz="1600" b="1">
                <a:solidFill>
                  <a:schemeClr val="dk1"/>
                </a:solidFill>
                <a:latin typeface="Overpass"/>
                <a:ea typeface="Overpass"/>
                <a:cs typeface="Overpass"/>
                <a:sym typeface="Overpass"/>
              </a:rPr>
              <a:t>66%</a:t>
            </a:r>
            <a:r>
              <a:rPr lang="en" sz="1600">
                <a:solidFill>
                  <a:schemeClr val="dk1"/>
                </a:solidFill>
                <a:latin typeface="Overpass"/>
                <a:ea typeface="Overpass"/>
                <a:cs typeface="Overpass"/>
                <a:sym typeface="Overpass"/>
              </a:rPr>
              <a:t> of respondents use AI to augment tasks, and that AI-related employment decreases occur in only </a:t>
            </a:r>
            <a:r>
              <a:rPr lang="en" sz="1600" b="1">
                <a:solidFill>
                  <a:schemeClr val="dk1"/>
                </a:solidFill>
                <a:latin typeface="Overpass"/>
                <a:ea typeface="Overpass"/>
                <a:cs typeface="Overpass"/>
                <a:sym typeface="Overpass"/>
              </a:rPr>
              <a:t>2%</a:t>
            </a:r>
            <a:r>
              <a:rPr lang="en" sz="1600">
                <a:solidFill>
                  <a:schemeClr val="dk1"/>
                </a:solidFill>
                <a:latin typeface="Overpass"/>
                <a:ea typeface="Overpass"/>
                <a:cs typeface="Overpass"/>
                <a:sym typeface="Overpass"/>
              </a:rPr>
              <a:t> of firms.</a:t>
            </a:r>
            <a:endParaRPr sz="1600">
              <a:solidFill>
                <a:schemeClr val="dk1"/>
              </a:solidFill>
              <a:latin typeface="Overpass"/>
              <a:ea typeface="Overpass"/>
              <a:cs typeface="Overpass"/>
              <a:sym typeface="Overpass"/>
            </a:endParaRPr>
          </a:p>
          <a:p>
            <a:pPr marL="914400" marR="0" lvl="1" indent="-330200" algn="l" rtl="0">
              <a:lnSpc>
                <a:spcPct val="100000"/>
              </a:lnSpc>
              <a:spcBef>
                <a:spcPts val="0"/>
              </a:spcBef>
              <a:spcAft>
                <a:spcPts val="0"/>
              </a:spcAft>
              <a:buClr>
                <a:schemeClr val="dk1"/>
              </a:buClr>
              <a:buSzPts val="1600"/>
              <a:buFont typeface="Overpass"/>
              <a:buChar char="○"/>
            </a:pPr>
            <a:r>
              <a:rPr lang="en" sz="1600">
                <a:solidFill>
                  <a:schemeClr val="dk1"/>
                </a:solidFill>
                <a:latin typeface="Overpass"/>
                <a:ea typeface="Overpass"/>
                <a:cs typeface="Overpass"/>
                <a:sym typeface="Overpass"/>
              </a:rPr>
              <a:t>OLS results indicate that enterprise-level investment in AI is positively associated with </a:t>
            </a:r>
            <a:r>
              <a:rPr lang="en" sz="1600" b="1">
                <a:solidFill>
                  <a:schemeClr val="dk1"/>
                </a:solidFill>
                <a:latin typeface="Overpass"/>
                <a:ea typeface="Overpass"/>
                <a:cs typeface="Overpass"/>
                <a:sym typeface="Overpass"/>
              </a:rPr>
              <a:t>employment declines</a:t>
            </a:r>
            <a:r>
              <a:rPr lang="en" sz="1600">
                <a:solidFill>
                  <a:schemeClr val="dk1"/>
                </a:solidFill>
                <a:latin typeface="Overpass"/>
                <a:ea typeface="Overpass"/>
                <a:cs typeface="Overpass"/>
                <a:sym typeface="Overpass"/>
              </a:rPr>
              <a:t>.</a:t>
            </a:r>
            <a:endParaRPr sz="1600">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b="0" i="0" u="none" strike="noStrike" cap="none">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b="0" i="0" u="none" strike="noStrike" cap="none">
              <a:solidFill>
                <a:schemeClr val="dk1"/>
              </a:solidFill>
              <a:latin typeface="Overpass"/>
              <a:ea typeface="Overpass"/>
              <a:cs typeface="Overpass"/>
              <a:sym typeface="Overpass"/>
            </a:endParaRPr>
          </a:p>
          <a:p>
            <a:pPr marL="342900" marR="0" lvl="0" indent="0" algn="l" rtl="0">
              <a:lnSpc>
                <a:spcPct val="115000"/>
              </a:lnSpc>
              <a:spcBef>
                <a:spcPts val="500"/>
              </a:spcBef>
              <a:spcAft>
                <a:spcPts val="0"/>
              </a:spcAft>
              <a:buClr>
                <a:srgbClr val="000000"/>
              </a:buClr>
              <a:buSzPts val="1500"/>
              <a:buFont typeface="Arial"/>
              <a:buNone/>
            </a:pPr>
            <a:endParaRPr b="0" i="0" u="none" strike="noStrike" cap="none">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b="0" i="0" u="none" strike="noStrike" cap="none">
              <a:solidFill>
                <a:srgbClr val="000000"/>
              </a:solidFill>
              <a:latin typeface="Overpass"/>
              <a:ea typeface="Overpass"/>
              <a:cs typeface="Overpass"/>
              <a:sym typeface="Overpass"/>
            </a:endParaRPr>
          </a:p>
        </p:txBody>
      </p:sp>
      <p:sp>
        <p:nvSpPr>
          <p:cNvPr id="333" name="Google Shape;333;p46"/>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47"/>
          <p:cNvPicPr preferRelativeResize="0">
            <a:picLocks noGrp="1"/>
          </p:cNvPicPr>
          <p:nvPr>
            <p:ph type="body" idx="1"/>
          </p:nvPr>
        </p:nvPicPr>
        <p:blipFill rotWithShape="1">
          <a:blip r:embed="rId3">
            <a:alphaModFix/>
          </a:blip>
          <a:srcRect t="47347" b="28366"/>
          <a:stretch/>
        </p:blipFill>
        <p:spPr>
          <a:xfrm>
            <a:off x="0" y="0"/>
            <a:ext cx="9144000" cy="1480500"/>
          </a:xfrm>
          <a:prstGeom prst="rect">
            <a:avLst/>
          </a:prstGeom>
          <a:noFill/>
          <a:ln>
            <a:noFill/>
          </a:ln>
        </p:spPr>
      </p:pic>
      <p:sp>
        <p:nvSpPr>
          <p:cNvPr id="339" name="Google Shape;339;p47"/>
          <p:cNvSpPr/>
          <p:nvPr/>
        </p:nvSpPr>
        <p:spPr>
          <a:xfrm>
            <a:off x="-1" y="-18121"/>
            <a:ext cx="9144000" cy="1498500"/>
          </a:xfrm>
          <a:prstGeom prst="rect">
            <a:avLst/>
          </a:prstGeom>
          <a:solidFill>
            <a:srgbClr val="174558">
              <a:alpha val="8353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0" name="Google Shape;340;p47"/>
          <p:cNvSpPr txBox="1"/>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3300"/>
              <a:buFont typeface="Avenir"/>
              <a:buNone/>
            </a:pPr>
            <a:r>
              <a:rPr lang="en" sz="3000">
                <a:solidFill>
                  <a:schemeClr val="lt1"/>
                </a:solidFill>
                <a:latin typeface="Overpass Black"/>
                <a:ea typeface="Overpass Black"/>
                <a:cs typeface="Overpass Black"/>
                <a:sym typeface="Overpass Black"/>
              </a:rPr>
              <a:t>Experimental Evidence and Surveys</a:t>
            </a:r>
            <a:endParaRPr sz="3000" b="0" i="0" u="none" strike="noStrike" cap="none">
              <a:solidFill>
                <a:srgbClr val="000000"/>
              </a:solidFill>
              <a:latin typeface="Overpass Black"/>
              <a:ea typeface="Overpass Black"/>
              <a:cs typeface="Overpass Black"/>
              <a:sym typeface="Overpass Black"/>
            </a:endParaRPr>
          </a:p>
        </p:txBody>
      </p:sp>
      <p:sp>
        <p:nvSpPr>
          <p:cNvPr id="341" name="Google Shape;341;p47"/>
          <p:cNvSpPr txBox="1"/>
          <p:nvPr/>
        </p:nvSpPr>
        <p:spPr>
          <a:xfrm>
            <a:off x="207300" y="1576150"/>
            <a:ext cx="8675400" cy="3027600"/>
          </a:xfrm>
          <a:prstGeom prst="rect">
            <a:avLst/>
          </a:prstGeom>
          <a:noFill/>
          <a:ln>
            <a:noFill/>
          </a:ln>
        </p:spPr>
        <p:txBody>
          <a:bodyPr spcFirstLastPara="1" wrap="square" lIns="68575" tIns="34275" rIns="68575" bIns="34275" anchor="t" anchorCtr="0">
            <a:noAutofit/>
          </a:bodyPr>
          <a:lstStyle/>
          <a:p>
            <a:pPr marL="457200" marR="0" lvl="0" indent="-330200" algn="l" rtl="0">
              <a:lnSpc>
                <a:spcPct val="100000"/>
              </a:lnSpc>
              <a:spcBef>
                <a:spcPts val="0"/>
              </a:spcBef>
              <a:spcAft>
                <a:spcPts val="0"/>
              </a:spcAft>
              <a:buClr>
                <a:schemeClr val="dk1"/>
              </a:buClr>
              <a:buSzPts val="1600"/>
              <a:buFont typeface="Overpass"/>
              <a:buChar char="●"/>
            </a:pPr>
            <a:r>
              <a:rPr lang="en" sz="1600" u="sng">
                <a:solidFill>
                  <a:schemeClr val="hlink"/>
                </a:solidFill>
                <a:latin typeface="Overpass"/>
                <a:ea typeface="Overpass"/>
                <a:cs typeface="Overpass"/>
                <a:sym typeface="Overpass"/>
                <a:hlinkClick r:id="rId4"/>
              </a:rPr>
              <a:t>Hartley et al. (2026)</a:t>
            </a:r>
            <a:r>
              <a:rPr lang="en" sz="1600">
                <a:solidFill>
                  <a:schemeClr val="dk1"/>
                </a:solidFill>
                <a:latin typeface="Overpass"/>
                <a:ea typeface="Overpass"/>
                <a:cs typeface="Overpass"/>
                <a:sym typeface="Overpass"/>
              </a:rPr>
              <a:t> using a mix of survey and diff-in-diff techniques find that AI triples the productivity of workers who use it at work. They also show that in highly-exposed professions, AI has led to small wage gains, while employment is largely unchanged.</a:t>
            </a:r>
            <a:endParaRPr sz="1600">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None/>
            </a:pPr>
            <a:endParaRPr sz="1600">
              <a:solidFill>
                <a:schemeClr val="dk1"/>
              </a:solidFill>
              <a:latin typeface="Overpass"/>
              <a:ea typeface="Overpass"/>
              <a:cs typeface="Overpass"/>
              <a:sym typeface="Overpass"/>
            </a:endParaRPr>
          </a:p>
          <a:p>
            <a:pPr marL="457200" lvl="0" indent="-330200" algn="l" rtl="0">
              <a:spcBef>
                <a:spcPts val="0"/>
              </a:spcBef>
              <a:spcAft>
                <a:spcPts val="0"/>
              </a:spcAft>
              <a:buClr>
                <a:schemeClr val="dk1"/>
              </a:buClr>
              <a:buSzPts val="1600"/>
              <a:buFont typeface="Overpass"/>
              <a:buChar char="●"/>
            </a:pPr>
            <a:r>
              <a:rPr lang="en" sz="1600">
                <a:solidFill>
                  <a:schemeClr val="dk1"/>
                </a:solidFill>
                <a:latin typeface="Overpass"/>
                <a:ea typeface="Overpass"/>
                <a:cs typeface="Overpass"/>
                <a:sym typeface="Overpass"/>
              </a:rPr>
              <a:t>Evidence from controlled experiments consistently finds that </a:t>
            </a:r>
            <a:r>
              <a:rPr lang="en" sz="1600" b="1">
                <a:solidFill>
                  <a:schemeClr val="dk1"/>
                </a:solidFill>
                <a:latin typeface="Overpass"/>
                <a:ea typeface="Overpass"/>
                <a:cs typeface="Overpass"/>
                <a:sym typeface="Overpass"/>
              </a:rPr>
              <a:t>AI improves worker productivity</a:t>
            </a:r>
            <a:r>
              <a:rPr lang="en" sz="1600">
                <a:solidFill>
                  <a:schemeClr val="dk1"/>
                </a:solidFill>
                <a:latin typeface="Overpass"/>
                <a:ea typeface="Overpass"/>
                <a:cs typeface="Overpass"/>
                <a:sym typeface="Overpass"/>
              </a:rPr>
              <a:t>, and </a:t>
            </a:r>
            <a:r>
              <a:rPr lang="en" sz="1600" b="1">
                <a:solidFill>
                  <a:schemeClr val="dk1"/>
                </a:solidFill>
                <a:latin typeface="Overpass"/>
                <a:ea typeface="Overpass"/>
                <a:cs typeface="Overpass"/>
                <a:sym typeface="Overpass"/>
              </a:rPr>
              <a:t>improves</a:t>
            </a:r>
            <a:r>
              <a:rPr lang="en" sz="1600">
                <a:solidFill>
                  <a:schemeClr val="dk1"/>
                </a:solidFill>
                <a:latin typeface="Overpass"/>
                <a:ea typeface="Overpass"/>
                <a:cs typeface="Overpass"/>
                <a:sym typeface="Overpass"/>
              </a:rPr>
              <a:t> the quality of outputs, with these effects being p</a:t>
            </a:r>
            <a:r>
              <a:rPr lang="en" sz="1600" b="1">
                <a:solidFill>
                  <a:schemeClr val="dk1"/>
                </a:solidFill>
                <a:latin typeface="Overpass"/>
                <a:ea typeface="Overpass"/>
                <a:cs typeface="Overpass"/>
                <a:sym typeface="Overpass"/>
              </a:rPr>
              <a:t>articularly significant for lower-skilled or junior workers</a:t>
            </a:r>
            <a:r>
              <a:rPr lang="en" sz="1600">
                <a:solidFill>
                  <a:schemeClr val="dk1"/>
                </a:solidFill>
                <a:latin typeface="Overpass"/>
                <a:ea typeface="Overpass"/>
                <a:cs typeface="Overpass"/>
                <a:sym typeface="Overpass"/>
              </a:rPr>
              <a:t>. Some studies also find evidence of </a:t>
            </a:r>
            <a:r>
              <a:rPr lang="en" sz="1600" b="1">
                <a:solidFill>
                  <a:schemeClr val="dk1"/>
                </a:solidFill>
                <a:latin typeface="Overpass"/>
                <a:ea typeface="Overpass"/>
                <a:cs typeface="Overpass"/>
                <a:sym typeface="Overpass"/>
              </a:rPr>
              <a:t>wage gains</a:t>
            </a:r>
            <a:r>
              <a:rPr lang="en" sz="1600">
                <a:solidFill>
                  <a:schemeClr val="dk1"/>
                </a:solidFill>
                <a:latin typeface="Overpass"/>
                <a:ea typeface="Overpass"/>
                <a:cs typeface="Overpass"/>
                <a:sym typeface="Overpass"/>
              </a:rPr>
              <a:t> as a result of these improvements (Fruits and Stout 2026). </a:t>
            </a:r>
            <a:endParaRPr sz="1600">
              <a:solidFill>
                <a:schemeClr val="dk1"/>
              </a:solidFill>
              <a:latin typeface="Overpass"/>
              <a:ea typeface="Overpass"/>
              <a:cs typeface="Overpass"/>
              <a:sym typeface="Overpass"/>
            </a:endParaRPr>
          </a:p>
          <a:p>
            <a:pPr marL="914400" lvl="1" indent="-330200" algn="l" rtl="0">
              <a:spcBef>
                <a:spcPts val="0"/>
              </a:spcBef>
              <a:spcAft>
                <a:spcPts val="0"/>
              </a:spcAft>
              <a:buClr>
                <a:schemeClr val="dk1"/>
              </a:buClr>
              <a:buSzPts val="1600"/>
              <a:buFont typeface="Overpass"/>
              <a:buChar char="○"/>
            </a:pPr>
            <a:r>
              <a:rPr lang="en" sz="1600">
                <a:solidFill>
                  <a:schemeClr val="dk1"/>
                </a:solidFill>
                <a:latin typeface="Overpass"/>
                <a:ea typeface="Overpass"/>
                <a:cs typeface="Overpass"/>
                <a:sym typeface="Overpass"/>
              </a:rPr>
              <a:t>Results hold for both task and firm-level experiments.</a:t>
            </a:r>
            <a:endParaRPr sz="1600">
              <a:solidFill>
                <a:schemeClr val="dk1"/>
              </a:solidFill>
              <a:latin typeface="Overpass"/>
              <a:ea typeface="Overpass"/>
              <a:cs typeface="Overpass"/>
              <a:sym typeface="Overpass"/>
            </a:endParaRPr>
          </a:p>
          <a:p>
            <a:pPr marL="914400" lvl="1" indent="-330200" algn="l" rtl="0">
              <a:spcBef>
                <a:spcPts val="0"/>
              </a:spcBef>
              <a:spcAft>
                <a:spcPts val="0"/>
              </a:spcAft>
              <a:buClr>
                <a:schemeClr val="dk1"/>
              </a:buClr>
              <a:buSzPts val="1600"/>
              <a:buFont typeface="Overpass"/>
              <a:buChar char="○"/>
            </a:pPr>
            <a:r>
              <a:rPr lang="en" sz="1600">
                <a:solidFill>
                  <a:schemeClr val="dk1"/>
                </a:solidFill>
                <a:latin typeface="Overpass"/>
                <a:ea typeface="Overpass"/>
                <a:cs typeface="Overpass"/>
                <a:sym typeface="Overpass"/>
              </a:rPr>
              <a:t>Proper verification procedures have proven important. </a:t>
            </a:r>
            <a:endParaRPr sz="1600">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b="0" i="0" u="none" strike="noStrike" cap="none">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b="0" i="0" u="none" strike="noStrike" cap="none">
              <a:solidFill>
                <a:schemeClr val="dk1"/>
              </a:solidFill>
              <a:latin typeface="Overpass"/>
              <a:ea typeface="Overpass"/>
              <a:cs typeface="Overpass"/>
              <a:sym typeface="Overpass"/>
            </a:endParaRPr>
          </a:p>
          <a:p>
            <a:pPr marL="342900" marR="0" lvl="0" indent="0" algn="l" rtl="0">
              <a:lnSpc>
                <a:spcPct val="115000"/>
              </a:lnSpc>
              <a:spcBef>
                <a:spcPts val="500"/>
              </a:spcBef>
              <a:spcAft>
                <a:spcPts val="0"/>
              </a:spcAft>
              <a:buClr>
                <a:srgbClr val="000000"/>
              </a:buClr>
              <a:buSzPts val="1500"/>
              <a:buFont typeface="Arial"/>
              <a:buNone/>
            </a:pPr>
            <a:endParaRPr b="0" i="0" u="none" strike="noStrike" cap="none">
              <a:solidFill>
                <a:schemeClr val="dk1"/>
              </a:solidFill>
              <a:latin typeface="Overpass"/>
              <a:ea typeface="Overpass"/>
              <a:cs typeface="Overpass"/>
              <a:sym typeface="Overpass"/>
            </a:endParaRPr>
          </a:p>
          <a:p>
            <a:pPr marL="0" marR="0" lvl="0" indent="0" algn="l" rtl="0">
              <a:lnSpc>
                <a:spcPct val="100000"/>
              </a:lnSpc>
              <a:spcBef>
                <a:spcPts val="0"/>
              </a:spcBef>
              <a:spcAft>
                <a:spcPts val="0"/>
              </a:spcAft>
              <a:buClr>
                <a:srgbClr val="000000"/>
              </a:buClr>
              <a:buSzPts val="1500"/>
              <a:buFont typeface="Arial"/>
              <a:buNone/>
            </a:pPr>
            <a:endParaRPr b="0" i="0" u="none" strike="noStrike" cap="none">
              <a:solidFill>
                <a:srgbClr val="000000"/>
              </a:solidFill>
              <a:latin typeface="Overpass"/>
              <a:ea typeface="Overpass"/>
              <a:cs typeface="Overpass"/>
              <a:sym typeface="Overpass"/>
            </a:endParaRPr>
          </a:p>
        </p:txBody>
      </p:sp>
      <p:sp>
        <p:nvSpPr>
          <p:cNvPr id="342" name="Google Shape;342;p47"/>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3618</Words>
  <Application>Microsoft Office PowerPoint</Application>
  <PresentationFormat>On-screen Show (16:9)</PresentationFormat>
  <Paragraphs>283</Paragraphs>
  <Slides>32</Slides>
  <Notes>32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Overpass Black</vt:lpstr>
      <vt:lpstr>Overpass</vt:lpstr>
      <vt:lpstr>Calibri</vt:lpstr>
      <vt:lpstr>Arial</vt:lpstr>
      <vt:lpstr>Overpass Medium</vt:lpstr>
      <vt:lpstr>Avenir</vt:lpstr>
      <vt:lpstr>Overpass ExtraBold</vt:lpstr>
      <vt:lpstr>Simple Light</vt:lpstr>
      <vt:lpstr>Office Theme</vt:lpstr>
      <vt:lpstr>Office Theme</vt:lpstr>
      <vt:lpstr>Boon or Bust? A Classical Liberal Perspective on the Labor Market Impact of AI</vt:lpstr>
      <vt:lpstr>PowerPoint Presentation</vt:lpstr>
      <vt:lpstr>PowerPoint Presentation</vt:lpstr>
      <vt:lpstr>Artificial Intelligence: Top of mind for politicians</vt:lpstr>
      <vt:lpstr>PowerPoint Presentation</vt:lpstr>
      <vt:lpstr>Framework: Public Choice &amp; NIE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there useful analogues?</vt:lpstr>
      <vt:lpstr>PowerPoint Presentation</vt:lpstr>
      <vt:lpstr>PowerPoint Presentation</vt:lpstr>
      <vt:lpstr>PowerPoint Presentation</vt:lpstr>
      <vt:lpstr>The Emerging AI Governance Framework </vt:lpstr>
      <vt:lpstr>Problems with the Patchwork: Rent-Seeking</vt:lpstr>
      <vt:lpstr>Problems with the Patchwork: The Patchwork Problem</vt:lpstr>
      <vt:lpstr>Problems with the Patchwork: The “Sacramento-Albany” Effect</vt:lpstr>
      <vt:lpstr>Problems with the Patchwork: Inertia and Pacing Problems </vt:lpstr>
      <vt:lpstr>Institutional Solutions to Technological Problems</vt:lpstr>
      <vt:lpstr>PowerPoint Presentation</vt:lpstr>
      <vt:lpstr>PowerPoint Presentation</vt:lpstr>
      <vt:lpstr>PowerPoint Presentation</vt:lpstr>
      <vt:lpstr>PowerPoint Presentation</vt:lpstr>
      <vt:lpstr>Works Cited</vt:lpstr>
      <vt:lpstr>Works Cited</vt:lpstr>
      <vt:lpstr>Works Cited</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thiel</dc:creator>
  <cp:lastModifiedBy>nthielma</cp:lastModifiedBy>
  <cp:revision>1</cp:revision>
  <dcterms:modified xsi:type="dcterms:W3CDTF">2026-05-19T01:44:39Z</dcterms:modified>
</cp:coreProperties>
</file>