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82" r:id="rId3"/>
    <p:sldId id="283" r:id="rId4"/>
    <p:sldId id="284" r:id="rId5"/>
    <p:sldId id="285" r:id="rId6"/>
    <p:sldId id="268" r:id="rId7"/>
    <p:sldId id="271" r:id="rId8"/>
    <p:sldId id="272" r:id="rId9"/>
    <p:sldId id="281" r:id="rId10"/>
    <p:sldId id="263" r:id="rId11"/>
    <p:sldId id="262" r:id="rId12"/>
    <p:sldId id="261" r:id="rId13"/>
    <p:sldId id="267" r:id="rId14"/>
    <p:sldId id="274" r:id="rId15"/>
    <p:sldId id="260" r:id="rId16"/>
    <p:sldId id="264" r:id="rId17"/>
    <p:sldId id="265" r:id="rId18"/>
    <p:sldId id="266" r:id="rId19"/>
    <p:sldId id="270" r:id="rId20"/>
  </p:sldIdLst>
  <p:sldSz cx="12192000" cy="6858000"/>
  <p:notesSz cx="6858000" cy="9144000"/>
  <p:embeddedFontLst>
    <p:embeddedFont>
      <p:font typeface="Georgia" panose="02040502050405020303" pitchFamily="18" charset="0"/>
      <p:regular r:id="rId22"/>
      <p:bold r:id="rId23"/>
      <p:italic r:id="rId24"/>
      <p:boldItalic r:id="rId25"/>
    </p:embeddedFont>
    <p:embeddedFont>
      <p:font typeface="Overpass" panose="020B0604020202020204" charset="0"/>
      <p:regular r:id="rId26"/>
      <p:bold r:id="rId27"/>
      <p:italic r:id="rId28"/>
      <p:boldItalic r:id="rId29"/>
    </p:embeddedFont>
    <p:embeddedFont>
      <p:font typeface="Overpass Black" panose="020B0604020202020204" charset="0"/>
      <p:bold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izM4EjwH9ABA9cD4e4Q7BtYfXi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DC145D-B264-4920-91DC-536E6279F05A}" v="51" dt="2026-04-07T12:25:32.050"/>
  </p1510:revLst>
</p1510:revInfo>
</file>

<file path=ppt/tableStyles.xml><?xml version="1.0" encoding="utf-8"?>
<a:tblStyleLst xmlns:a="http://schemas.openxmlformats.org/drawingml/2006/main" def="{FB3472E9-386C-4EBF-A10E-D1248D07792E}">
  <a:tblStyle styleId="{FB3472E9-386C-4EBF-A10E-D1248D07792E}"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E6E6E6"/>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dk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customschemas.google.com/relationships/presentationmetadata" Target="metadata"/><Relationship Id="rId21"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vin Hartman" userId="41a72ac4c9104d43" providerId="LiveId" clId="{5C2782E3-0416-4F73-AD4C-65EF8E7DCD7D}"/>
    <pc:docChg chg="undo custSel addSld delSld modSld sldOrd">
      <pc:chgData name="Devin Hartman" userId="41a72ac4c9104d43" providerId="LiveId" clId="{5C2782E3-0416-4F73-AD4C-65EF8E7DCD7D}" dt="2026-04-07T12:33:14.887" v="3423" actId="404"/>
      <pc:docMkLst>
        <pc:docMk/>
      </pc:docMkLst>
      <pc:sldChg chg="modSp mod">
        <pc:chgData name="Devin Hartman" userId="41a72ac4c9104d43" providerId="LiveId" clId="{5C2782E3-0416-4F73-AD4C-65EF8E7DCD7D}" dt="2026-04-06T21:17:46.155" v="988" actId="1076"/>
        <pc:sldMkLst>
          <pc:docMk/>
          <pc:sldMk cId="0" sldId="256"/>
        </pc:sldMkLst>
        <pc:spChg chg="mod">
          <ac:chgData name="Devin Hartman" userId="41a72ac4c9104d43" providerId="LiveId" clId="{5C2782E3-0416-4F73-AD4C-65EF8E7DCD7D}" dt="2026-04-06T20:48:09.424" v="70" actId="1076"/>
          <ac:spMkLst>
            <pc:docMk/>
            <pc:sldMk cId="0" sldId="256"/>
            <ac:spMk id="90" creationId="{00000000-0000-0000-0000-000000000000}"/>
          </ac:spMkLst>
        </pc:spChg>
        <pc:spChg chg="mod">
          <ac:chgData name="Devin Hartman" userId="41a72ac4c9104d43" providerId="LiveId" clId="{5C2782E3-0416-4F73-AD4C-65EF8E7DCD7D}" dt="2026-04-06T21:17:46.155" v="988" actId="1076"/>
          <ac:spMkLst>
            <pc:docMk/>
            <pc:sldMk cId="0" sldId="256"/>
            <ac:spMk id="91" creationId="{00000000-0000-0000-0000-000000000000}"/>
          </ac:spMkLst>
        </pc:spChg>
        <pc:spChg chg="mod">
          <ac:chgData name="Devin Hartman" userId="41a72ac4c9104d43" providerId="LiveId" clId="{5C2782E3-0416-4F73-AD4C-65EF8E7DCD7D}" dt="2026-04-06T20:48:43.989" v="114" actId="6549"/>
          <ac:spMkLst>
            <pc:docMk/>
            <pc:sldMk cId="0" sldId="256"/>
            <ac:spMk id="92" creationId="{00000000-0000-0000-0000-000000000000}"/>
          </ac:spMkLst>
        </pc:spChg>
      </pc:sldChg>
      <pc:sldChg chg="del">
        <pc:chgData name="Devin Hartman" userId="41a72ac4c9104d43" providerId="LiveId" clId="{5C2782E3-0416-4F73-AD4C-65EF8E7DCD7D}" dt="2026-04-07T12:30:09.014" v="3402" actId="47"/>
        <pc:sldMkLst>
          <pc:docMk/>
          <pc:sldMk cId="0" sldId="257"/>
        </pc:sldMkLst>
      </pc:sldChg>
      <pc:sldChg chg="del">
        <pc:chgData name="Devin Hartman" userId="41a72ac4c9104d43" providerId="LiveId" clId="{5C2782E3-0416-4F73-AD4C-65EF8E7DCD7D}" dt="2026-04-07T12:30:31.607" v="3403" actId="47"/>
        <pc:sldMkLst>
          <pc:docMk/>
          <pc:sldMk cId="0" sldId="258"/>
        </pc:sldMkLst>
      </pc:sldChg>
      <pc:sldChg chg="modSp mod ord">
        <pc:chgData name="Devin Hartman" userId="41a72ac4c9104d43" providerId="LiveId" clId="{5C2782E3-0416-4F73-AD4C-65EF8E7DCD7D}" dt="2026-04-07T12:33:14.887" v="3423" actId="404"/>
        <pc:sldMkLst>
          <pc:docMk/>
          <pc:sldMk cId="0" sldId="261"/>
        </pc:sldMkLst>
        <pc:spChg chg="mod">
          <ac:chgData name="Devin Hartman" userId="41a72ac4c9104d43" providerId="LiveId" clId="{5C2782E3-0416-4F73-AD4C-65EF8E7DCD7D}" dt="2026-04-07T12:33:14.887" v="3423" actId="404"/>
          <ac:spMkLst>
            <pc:docMk/>
            <pc:sldMk cId="0" sldId="261"/>
            <ac:spMk id="137" creationId="{00000000-0000-0000-0000-000000000000}"/>
          </ac:spMkLst>
        </pc:spChg>
        <pc:spChg chg="mod">
          <ac:chgData name="Devin Hartman" userId="41a72ac4c9104d43" providerId="LiveId" clId="{5C2782E3-0416-4F73-AD4C-65EF8E7DCD7D}" dt="2026-04-07T12:31:53.834" v="3411" actId="255"/>
          <ac:spMkLst>
            <pc:docMk/>
            <pc:sldMk cId="0" sldId="261"/>
            <ac:spMk id="140" creationId="{00000000-0000-0000-0000-000000000000}"/>
          </ac:spMkLst>
        </pc:spChg>
      </pc:sldChg>
      <pc:sldChg chg="modSp mod ord">
        <pc:chgData name="Devin Hartman" userId="41a72ac4c9104d43" providerId="LiveId" clId="{5C2782E3-0416-4F73-AD4C-65EF8E7DCD7D}" dt="2026-04-07T12:32:29.027" v="3417"/>
        <pc:sldMkLst>
          <pc:docMk/>
          <pc:sldMk cId="0" sldId="262"/>
        </pc:sldMkLst>
        <pc:spChg chg="mod">
          <ac:chgData name="Devin Hartman" userId="41a72ac4c9104d43" providerId="LiveId" clId="{5C2782E3-0416-4F73-AD4C-65EF8E7DCD7D}" dt="2026-04-07T12:32:04.432" v="3415" actId="404"/>
          <ac:spMkLst>
            <pc:docMk/>
            <pc:sldMk cId="0" sldId="262"/>
            <ac:spMk id="149" creationId="{00000000-0000-0000-0000-000000000000}"/>
          </ac:spMkLst>
        </pc:spChg>
      </pc:sldChg>
      <pc:sldChg chg="modSp mod">
        <pc:chgData name="Devin Hartman" userId="41a72ac4c9104d43" providerId="LiveId" clId="{5C2782E3-0416-4F73-AD4C-65EF8E7DCD7D}" dt="2026-04-07T12:33:04.957" v="3421" actId="255"/>
        <pc:sldMkLst>
          <pc:docMk/>
          <pc:sldMk cId="0" sldId="267"/>
        </pc:sldMkLst>
        <pc:spChg chg="mod">
          <ac:chgData name="Devin Hartman" userId="41a72ac4c9104d43" providerId="LiveId" clId="{5C2782E3-0416-4F73-AD4C-65EF8E7DCD7D}" dt="2026-04-07T12:33:04.957" v="3421" actId="255"/>
          <ac:spMkLst>
            <pc:docMk/>
            <pc:sldMk cId="0" sldId="267"/>
            <ac:spMk id="197" creationId="{00000000-0000-0000-0000-000000000000}"/>
          </ac:spMkLst>
        </pc:spChg>
        <pc:spChg chg="mod">
          <ac:chgData name="Devin Hartman" userId="41a72ac4c9104d43" providerId="LiveId" clId="{5C2782E3-0416-4F73-AD4C-65EF8E7DCD7D}" dt="2026-04-07T12:31:36.313" v="3406" actId="404"/>
          <ac:spMkLst>
            <pc:docMk/>
            <pc:sldMk cId="0" sldId="267"/>
            <ac:spMk id="201" creationId="{00000000-0000-0000-0000-000000000000}"/>
          </ac:spMkLst>
        </pc:spChg>
      </pc:sldChg>
      <pc:sldChg chg="addSp delSp modSp mod ord">
        <pc:chgData name="Devin Hartman" userId="41a72ac4c9104d43" providerId="LiveId" clId="{5C2782E3-0416-4F73-AD4C-65EF8E7DCD7D}" dt="2026-04-07T11:43:40.028" v="2981" actId="20577"/>
        <pc:sldMkLst>
          <pc:docMk/>
          <pc:sldMk cId="0" sldId="268"/>
        </pc:sldMkLst>
        <pc:spChg chg="del">
          <ac:chgData name="Devin Hartman" userId="41a72ac4c9104d43" providerId="LiveId" clId="{5C2782E3-0416-4F73-AD4C-65EF8E7DCD7D}" dt="2026-04-06T21:40:24.012" v="1550" actId="478"/>
          <ac:spMkLst>
            <pc:docMk/>
            <pc:sldMk cId="0" sldId="268"/>
            <ac:spMk id="3" creationId="{09C44EB6-FAB8-0EE6-34FD-24AA5978958A}"/>
          </ac:spMkLst>
        </pc:spChg>
        <pc:spChg chg="add del">
          <ac:chgData name="Devin Hartman" userId="41a72ac4c9104d43" providerId="LiveId" clId="{5C2782E3-0416-4F73-AD4C-65EF8E7DCD7D}" dt="2026-04-06T22:20:55.543" v="2649" actId="22"/>
          <ac:spMkLst>
            <pc:docMk/>
            <pc:sldMk cId="0" sldId="268"/>
            <ac:spMk id="4" creationId="{D899CB8B-0730-6756-1460-BEED8F9CF8CA}"/>
          </ac:spMkLst>
        </pc:spChg>
        <pc:spChg chg="mod">
          <ac:chgData name="Devin Hartman" userId="41a72ac4c9104d43" providerId="LiveId" clId="{5C2782E3-0416-4F73-AD4C-65EF8E7DCD7D}" dt="2026-04-07T11:43:40.028" v="2981" actId="20577"/>
          <ac:spMkLst>
            <pc:docMk/>
            <pc:sldMk cId="0" sldId="268"/>
            <ac:spMk id="5" creationId="{5646C950-0DEE-0699-F335-41BAC1796064}"/>
          </ac:spMkLst>
        </pc:spChg>
        <pc:spChg chg="add mod">
          <ac:chgData name="Devin Hartman" userId="41a72ac4c9104d43" providerId="LiveId" clId="{5C2782E3-0416-4F73-AD4C-65EF8E7DCD7D}" dt="2026-04-07T11:36:09.838" v="2823" actId="1076"/>
          <ac:spMkLst>
            <pc:docMk/>
            <pc:sldMk cId="0" sldId="268"/>
            <ac:spMk id="7" creationId="{4ABD8AB9-4D82-D417-5508-AD2FA99540FE}"/>
          </ac:spMkLst>
        </pc:spChg>
        <pc:spChg chg="mod">
          <ac:chgData name="Devin Hartman" userId="41a72ac4c9104d43" providerId="LiveId" clId="{5C2782E3-0416-4F73-AD4C-65EF8E7DCD7D}" dt="2026-04-07T11:37:42.031" v="2853" actId="14100"/>
          <ac:spMkLst>
            <pc:docMk/>
            <pc:sldMk cId="0" sldId="268"/>
            <ac:spMk id="9" creationId="{E1911553-3779-6F02-EB90-42D5178A24EA}"/>
          </ac:spMkLst>
        </pc:spChg>
        <pc:spChg chg="mod">
          <ac:chgData name="Devin Hartman" userId="41a72ac4c9104d43" providerId="LiveId" clId="{5C2782E3-0416-4F73-AD4C-65EF8E7DCD7D}" dt="2026-04-06T21:41:42.447" v="1581" actId="20577"/>
          <ac:spMkLst>
            <pc:docMk/>
            <pc:sldMk cId="0" sldId="268"/>
            <ac:spMk id="206" creationId="{00000000-0000-0000-0000-000000000000}"/>
          </ac:spMkLst>
        </pc:spChg>
        <pc:spChg chg="mod">
          <ac:chgData name="Devin Hartman" userId="41a72ac4c9104d43" providerId="LiveId" clId="{5C2782E3-0416-4F73-AD4C-65EF8E7DCD7D}" dt="2026-04-07T11:38:01.372" v="2857" actId="20577"/>
          <ac:spMkLst>
            <pc:docMk/>
            <pc:sldMk cId="0" sldId="268"/>
            <ac:spMk id="207" creationId="{00000000-0000-0000-0000-000000000000}"/>
          </ac:spMkLst>
        </pc:spChg>
        <pc:picChg chg="add mod">
          <ac:chgData name="Devin Hartman" userId="41a72ac4c9104d43" providerId="LiveId" clId="{5C2782E3-0416-4F73-AD4C-65EF8E7DCD7D}" dt="2026-04-07T11:40:03.733" v="2918" actId="14100"/>
          <ac:picMkLst>
            <pc:docMk/>
            <pc:sldMk cId="0" sldId="268"/>
            <ac:picMk id="6" creationId="{1AB09E47-9AAF-598E-C670-386E7384A2A3}"/>
          </ac:picMkLst>
        </pc:picChg>
        <pc:picChg chg="add mod">
          <ac:chgData name="Devin Hartman" userId="41a72ac4c9104d43" providerId="LiveId" clId="{5C2782E3-0416-4F73-AD4C-65EF8E7DCD7D}" dt="2026-04-07T11:40:12.689" v="2921" actId="14100"/>
          <ac:picMkLst>
            <pc:docMk/>
            <pc:sldMk cId="0" sldId="268"/>
            <ac:picMk id="8" creationId="{72B4D5DD-E8BB-9035-9341-8075D756FE84}"/>
          </ac:picMkLst>
        </pc:picChg>
        <pc:picChg chg="mod">
          <ac:chgData name="Devin Hartman" userId="41a72ac4c9104d43" providerId="LiveId" clId="{5C2782E3-0416-4F73-AD4C-65EF8E7DCD7D}" dt="2026-04-07T11:37:04.340" v="2828" actId="14100"/>
          <ac:picMkLst>
            <pc:docMk/>
            <pc:sldMk cId="0" sldId="268"/>
            <ac:picMk id="1028" creationId="{3E5B6FD6-7221-00DD-B64F-559325BE4A7E}"/>
          </ac:picMkLst>
        </pc:picChg>
        <pc:picChg chg="del">
          <ac:chgData name="Devin Hartman" userId="41a72ac4c9104d43" providerId="LiveId" clId="{5C2782E3-0416-4F73-AD4C-65EF8E7DCD7D}" dt="2026-04-06T21:40:14.788" v="1549" actId="478"/>
          <ac:picMkLst>
            <pc:docMk/>
            <pc:sldMk cId="0" sldId="268"/>
            <ac:picMk id="1030" creationId="{3C48CE55-7C1E-0631-AFE6-A32252D248B7}"/>
          </ac:picMkLst>
        </pc:picChg>
      </pc:sldChg>
      <pc:sldChg chg="del">
        <pc:chgData name="Devin Hartman" userId="41a72ac4c9104d43" providerId="LiveId" clId="{5C2782E3-0416-4F73-AD4C-65EF8E7DCD7D}" dt="2026-04-07T12:29:56.461" v="3399" actId="47"/>
        <pc:sldMkLst>
          <pc:docMk/>
          <pc:sldMk cId="0" sldId="269"/>
        </pc:sldMkLst>
      </pc:sldChg>
      <pc:sldChg chg="ord">
        <pc:chgData name="Devin Hartman" userId="41a72ac4c9104d43" providerId="LiveId" clId="{5C2782E3-0416-4F73-AD4C-65EF8E7DCD7D}" dt="2026-04-07T11:40:50.764" v="2925"/>
        <pc:sldMkLst>
          <pc:docMk/>
          <pc:sldMk cId="0" sldId="271"/>
        </pc:sldMkLst>
      </pc:sldChg>
      <pc:sldChg chg="ord">
        <pc:chgData name="Devin Hartman" userId="41a72ac4c9104d43" providerId="LiveId" clId="{5C2782E3-0416-4F73-AD4C-65EF8E7DCD7D}" dt="2026-04-07T12:29:59.124" v="3401"/>
        <pc:sldMkLst>
          <pc:docMk/>
          <pc:sldMk cId="0" sldId="272"/>
        </pc:sldMkLst>
      </pc:sldChg>
      <pc:sldChg chg="addSp delSp modSp add mod">
        <pc:chgData name="Devin Hartman" userId="41a72ac4c9104d43" providerId="LiveId" clId="{5C2782E3-0416-4F73-AD4C-65EF8E7DCD7D}" dt="2026-04-07T12:16:25.571" v="3329" actId="20577"/>
        <pc:sldMkLst>
          <pc:docMk/>
          <pc:sldMk cId="1612325786" sldId="282"/>
        </pc:sldMkLst>
        <pc:spChg chg="del">
          <ac:chgData name="Devin Hartman" userId="41a72ac4c9104d43" providerId="LiveId" clId="{5C2782E3-0416-4F73-AD4C-65EF8E7DCD7D}" dt="2026-04-06T20:50:54.753" v="126" actId="478"/>
          <ac:spMkLst>
            <pc:docMk/>
            <pc:sldMk cId="1612325786" sldId="282"/>
            <ac:spMk id="3" creationId="{988C393F-2EFD-AE5C-510D-20F636C35EDD}"/>
          </ac:spMkLst>
        </pc:spChg>
        <pc:spChg chg="del">
          <ac:chgData name="Devin Hartman" userId="41a72ac4c9104d43" providerId="LiveId" clId="{5C2782E3-0416-4F73-AD4C-65EF8E7DCD7D}" dt="2026-04-06T20:50:49.122" v="124" actId="478"/>
          <ac:spMkLst>
            <pc:docMk/>
            <pc:sldMk cId="1612325786" sldId="282"/>
            <ac:spMk id="5" creationId="{AB98A053-F17B-A942-740B-E2A04ECDABD7}"/>
          </ac:spMkLst>
        </pc:spChg>
        <pc:spChg chg="add mod">
          <ac:chgData name="Devin Hartman" userId="41a72ac4c9104d43" providerId="LiveId" clId="{5C2782E3-0416-4F73-AD4C-65EF8E7DCD7D}" dt="2026-04-07T12:09:22.063" v="3282" actId="20577"/>
          <ac:spMkLst>
            <pc:docMk/>
            <pc:sldMk cId="1612325786" sldId="282"/>
            <ac:spMk id="8" creationId="{D67E4E17-5881-EF0F-316F-D9FD5DFD0BB0}"/>
          </ac:spMkLst>
        </pc:spChg>
        <pc:spChg chg="del">
          <ac:chgData name="Devin Hartman" userId="41a72ac4c9104d43" providerId="LiveId" clId="{5C2782E3-0416-4F73-AD4C-65EF8E7DCD7D}" dt="2026-04-06T20:50:52.398" v="125" actId="478"/>
          <ac:spMkLst>
            <pc:docMk/>
            <pc:sldMk cId="1612325786" sldId="282"/>
            <ac:spMk id="9" creationId="{3A99EB7D-0C35-F669-D07A-94E5F28B884D}"/>
          </ac:spMkLst>
        </pc:spChg>
        <pc:spChg chg="mod">
          <ac:chgData name="Devin Hartman" userId="41a72ac4c9104d43" providerId="LiveId" clId="{5C2782E3-0416-4F73-AD4C-65EF8E7DCD7D}" dt="2026-04-06T21:04:09.682" v="518" actId="20577"/>
          <ac:spMkLst>
            <pc:docMk/>
            <pc:sldMk cId="1612325786" sldId="282"/>
            <ac:spMk id="206" creationId="{D8FACA9A-8E09-E17E-45A5-9D2B26E45FAD}"/>
          </ac:spMkLst>
        </pc:spChg>
        <pc:spChg chg="mod">
          <ac:chgData name="Devin Hartman" userId="41a72ac4c9104d43" providerId="LiveId" clId="{5C2782E3-0416-4F73-AD4C-65EF8E7DCD7D}" dt="2026-04-07T12:16:25.571" v="3329" actId="20577"/>
          <ac:spMkLst>
            <pc:docMk/>
            <pc:sldMk cId="1612325786" sldId="282"/>
            <ac:spMk id="207" creationId="{EB0A3A2D-A4E8-9353-8C40-C58EF833EB8D}"/>
          </ac:spMkLst>
        </pc:spChg>
        <pc:picChg chg="add mod ord">
          <ac:chgData name="Devin Hartman" userId="41a72ac4c9104d43" providerId="LiveId" clId="{5C2782E3-0416-4F73-AD4C-65EF8E7DCD7D}" dt="2026-04-07T12:12:49.473" v="3311" actId="166"/>
          <ac:picMkLst>
            <pc:docMk/>
            <pc:sldMk cId="1612325786" sldId="282"/>
            <ac:picMk id="4" creationId="{39ECFAA7-A74C-0386-84CD-DE937291450A}"/>
          </ac:picMkLst>
        </pc:picChg>
        <pc:picChg chg="add mod">
          <ac:chgData name="Devin Hartman" userId="41a72ac4c9104d43" providerId="LiveId" clId="{5C2782E3-0416-4F73-AD4C-65EF8E7DCD7D}" dt="2026-04-07T12:12:12.011" v="3303" actId="1076"/>
          <ac:picMkLst>
            <pc:docMk/>
            <pc:sldMk cId="1612325786" sldId="282"/>
            <ac:picMk id="7" creationId="{7246B5D6-AF5F-BD7D-4B16-4B1A88F27AF3}"/>
          </ac:picMkLst>
        </pc:picChg>
        <pc:picChg chg="add mod ord">
          <ac:chgData name="Devin Hartman" userId="41a72ac4c9104d43" providerId="LiveId" clId="{5C2782E3-0416-4F73-AD4C-65EF8E7DCD7D}" dt="2026-04-07T12:13:11.621" v="3314" actId="166"/>
          <ac:picMkLst>
            <pc:docMk/>
            <pc:sldMk cId="1612325786" sldId="282"/>
            <ac:picMk id="11" creationId="{F711EFAE-C868-4B90-4D88-4ADA350331D2}"/>
          </ac:picMkLst>
        </pc:picChg>
        <pc:picChg chg="del">
          <ac:chgData name="Devin Hartman" userId="41a72ac4c9104d43" providerId="LiveId" clId="{5C2782E3-0416-4F73-AD4C-65EF8E7DCD7D}" dt="2026-04-06T20:50:42.414" v="123" actId="478"/>
          <ac:picMkLst>
            <pc:docMk/>
            <pc:sldMk cId="1612325786" sldId="282"/>
            <ac:picMk id="1028" creationId="{4C623483-32F2-2547-85C9-C486F2F71649}"/>
          </ac:picMkLst>
        </pc:picChg>
        <pc:picChg chg="del">
          <ac:chgData name="Devin Hartman" userId="41a72ac4c9104d43" providerId="LiveId" clId="{5C2782E3-0416-4F73-AD4C-65EF8E7DCD7D}" dt="2026-04-06T20:50:41.789" v="122" actId="478"/>
          <ac:picMkLst>
            <pc:docMk/>
            <pc:sldMk cId="1612325786" sldId="282"/>
            <ac:picMk id="1030" creationId="{99DE3FF9-61E3-6B4E-1325-69F185BB7735}"/>
          </ac:picMkLst>
        </pc:picChg>
      </pc:sldChg>
      <pc:sldChg chg="addSp modSp add mod">
        <pc:chgData name="Devin Hartman" userId="41a72ac4c9104d43" providerId="LiveId" clId="{5C2782E3-0416-4F73-AD4C-65EF8E7DCD7D}" dt="2026-04-07T12:17:46.410" v="3331" actId="15"/>
        <pc:sldMkLst>
          <pc:docMk/>
          <pc:sldMk cId="1118718610" sldId="283"/>
        </pc:sldMkLst>
        <pc:spChg chg="add mod">
          <ac:chgData name="Devin Hartman" userId="41a72ac4c9104d43" providerId="LiveId" clId="{5C2782E3-0416-4F73-AD4C-65EF8E7DCD7D}" dt="2026-04-07T11:46:30.636" v="3178" actId="20577"/>
          <ac:spMkLst>
            <pc:docMk/>
            <pc:sldMk cId="1118718610" sldId="283"/>
            <ac:spMk id="4" creationId="{D421FA89-948B-D634-5385-CCAEA38D4E74}"/>
          </ac:spMkLst>
        </pc:spChg>
        <pc:spChg chg="add mod">
          <ac:chgData name="Devin Hartman" userId="41a72ac4c9104d43" providerId="LiveId" clId="{5C2782E3-0416-4F73-AD4C-65EF8E7DCD7D}" dt="2026-04-07T11:52:03.816" v="3227" actId="20577"/>
          <ac:spMkLst>
            <pc:docMk/>
            <pc:sldMk cId="1118718610" sldId="283"/>
            <ac:spMk id="5" creationId="{B021E99B-1CAD-15C6-8D60-44B4648A3EA2}"/>
          </ac:spMkLst>
        </pc:spChg>
        <pc:spChg chg="mod">
          <ac:chgData name="Devin Hartman" userId="41a72ac4c9104d43" providerId="LiveId" clId="{5C2782E3-0416-4F73-AD4C-65EF8E7DCD7D}" dt="2026-04-06T21:04:34.932" v="553" actId="20577"/>
          <ac:spMkLst>
            <pc:docMk/>
            <pc:sldMk cId="1118718610" sldId="283"/>
            <ac:spMk id="206" creationId="{CDC0C643-3576-2011-5DDF-D2A9C2499218}"/>
          </ac:spMkLst>
        </pc:spChg>
        <pc:spChg chg="mod">
          <ac:chgData name="Devin Hartman" userId="41a72ac4c9104d43" providerId="LiveId" clId="{5C2782E3-0416-4F73-AD4C-65EF8E7DCD7D}" dt="2026-04-07T12:17:46.410" v="3331" actId="15"/>
          <ac:spMkLst>
            <pc:docMk/>
            <pc:sldMk cId="1118718610" sldId="283"/>
            <ac:spMk id="207" creationId="{1E654446-2530-921C-D19C-1CEDD8155815}"/>
          </ac:spMkLst>
        </pc:spChg>
        <pc:picChg chg="add mod">
          <ac:chgData name="Devin Hartman" userId="41a72ac4c9104d43" providerId="LiveId" clId="{5C2782E3-0416-4F73-AD4C-65EF8E7DCD7D}" dt="2026-04-07T11:49:50.988" v="3179" actId="1076"/>
          <ac:picMkLst>
            <pc:docMk/>
            <pc:sldMk cId="1118718610" sldId="283"/>
            <ac:picMk id="3" creationId="{EE57709D-9134-4EE8-C23D-036080B86BA4}"/>
          </ac:picMkLst>
        </pc:picChg>
      </pc:sldChg>
      <pc:sldChg chg="addSp modSp add mod modAnim">
        <pc:chgData name="Devin Hartman" userId="41a72ac4c9104d43" providerId="LiveId" clId="{5C2782E3-0416-4F73-AD4C-65EF8E7DCD7D}" dt="2026-04-07T11:29:43.575" v="2788" actId="1076"/>
        <pc:sldMkLst>
          <pc:docMk/>
          <pc:sldMk cId="2184533157" sldId="284"/>
        </pc:sldMkLst>
        <pc:spChg chg="add mod">
          <ac:chgData name="Devin Hartman" userId="41a72ac4c9104d43" providerId="LiveId" clId="{5C2782E3-0416-4F73-AD4C-65EF8E7DCD7D}" dt="2026-04-07T11:05:49.336" v="2787" actId="20577"/>
          <ac:spMkLst>
            <pc:docMk/>
            <pc:sldMk cId="2184533157" sldId="284"/>
            <ac:spMk id="5" creationId="{975228FE-65EB-F9FC-E7B7-404EA677BF6D}"/>
          </ac:spMkLst>
        </pc:spChg>
        <pc:spChg chg="mod">
          <ac:chgData name="Devin Hartman" userId="41a72ac4c9104d43" providerId="LiveId" clId="{5C2782E3-0416-4F73-AD4C-65EF8E7DCD7D}" dt="2026-04-06T21:04:40.620" v="562" actId="20577"/>
          <ac:spMkLst>
            <pc:docMk/>
            <pc:sldMk cId="2184533157" sldId="284"/>
            <ac:spMk id="206" creationId="{E2A9C58F-5B1A-073D-5BF4-EC3C48C5BE79}"/>
          </ac:spMkLst>
        </pc:spChg>
        <pc:spChg chg="mod">
          <ac:chgData name="Devin Hartman" userId="41a72ac4c9104d43" providerId="LiveId" clId="{5C2782E3-0416-4F73-AD4C-65EF8E7DCD7D}" dt="2026-04-07T11:00:49.934" v="2666" actId="20577"/>
          <ac:spMkLst>
            <pc:docMk/>
            <pc:sldMk cId="2184533157" sldId="284"/>
            <ac:spMk id="207" creationId="{554DFF19-BD03-9A7C-5C52-4B40D306602F}"/>
          </ac:spMkLst>
        </pc:spChg>
        <pc:picChg chg="add mod">
          <ac:chgData name="Devin Hartman" userId="41a72ac4c9104d43" providerId="LiveId" clId="{5C2782E3-0416-4F73-AD4C-65EF8E7DCD7D}" dt="2026-04-07T11:29:43.575" v="2788" actId="1076"/>
          <ac:picMkLst>
            <pc:docMk/>
            <pc:sldMk cId="2184533157" sldId="284"/>
            <ac:picMk id="2" creationId="{49BD8589-F58A-4625-EDCA-63CE68DBCFC6}"/>
          </ac:picMkLst>
        </pc:picChg>
        <pc:picChg chg="add mod">
          <ac:chgData name="Devin Hartman" userId="41a72ac4c9104d43" providerId="LiveId" clId="{5C2782E3-0416-4F73-AD4C-65EF8E7DCD7D}" dt="2026-04-07T11:01:08.352" v="2668" actId="1076"/>
          <ac:picMkLst>
            <pc:docMk/>
            <pc:sldMk cId="2184533157" sldId="284"/>
            <ac:picMk id="3" creationId="{7786D898-A36C-3707-A86C-7D5288989832}"/>
          </ac:picMkLst>
        </pc:picChg>
        <pc:picChg chg="add mod">
          <ac:chgData name="Devin Hartman" userId="41a72ac4c9104d43" providerId="LiveId" clId="{5C2782E3-0416-4F73-AD4C-65EF8E7DCD7D}" dt="2026-04-07T11:04:11.862" v="2731" actId="14100"/>
          <ac:picMkLst>
            <pc:docMk/>
            <pc:sldMk cId="2184533157" sldId="284"/>
            <ac:picMk id="4" creationId="{4BB600E7-E6FB-E685-F8C5-F890FFD5F2F8}"/>
          </ac:picMkLst>
        </pc:picChg>
      </pc:sldChg>
      <pc:sldChg chg="addSp modSp add mod">
        <pc:chgData name="Devin Hartman" userId="41a72ac4c9104d43" providerId="LiveId" clId="{5C2782E3-0416-4F73-AD4C-65EF8E7DCD7D}" dt="2026-04-07T12:25:52.928" v="3398" actId="14100"/>
        <pc:sldMkLst>
          <pc:docMk/>
          <pc:sldMk cId="4001777726" sldId="285"/>
        </pc:sldMkLst>
        <pc:spChg chg="add mod">
          <ac:chgData name="Devin Hartman" userId="41a72ac4c9104d43" providerId="LiveId" clId="{5C2782E3-0416-4F73-AD4C-65EF8E7DCD7D}" dt="2026-04-07T11:43:35.114" v="2973" actId="20577"/>
          <ac:spMkLst>
            <pc:docMk/>
            <pc:sldMk cId="4001777726" sldId="285"/>
            <ac:spMk id="3" creationId="{AF241B69-7C6B-7E17-5CF8-831E63A8FA96}"/>
          </ac:spMkLst>
        </pc:spChg>
        <pc:spChg chg="add mod">
          <ac:chgData name="Devin Hartman" userId="41a72ac4c9104d43" providerId="LiveId" clId="{5C2782E3-0416-4F73-AD4C-65EF8E7DCD7D}" dt="2026-04-07T12:25:27.552" v="3358" actId="1076"/>
          <ac:spMkLst>
            <pc:docMk/>
            <pc:sldMk cId="4001777726" sldId="285"/>
            <ac:spMk id="6" creationId="{986AA473-7D76-A7F7-7BE4-8F7B44F8FB01}"/>
          </ac:spMkLst>
        </pc:spChg>
        <pc:spChg chg="add mod">
          <ac:chgData name="Devin Hartman" userId="41a72ac4c9104d43" providerId="LiveId" clId="{5C2782E3-0416-4F73-AD4C-65EF8E7DCD7D}" dt="2026-04-07T12:25:52.928" v="3398" actId="14100"/>
          <ac:spMkLst>
            <pc:docMk/>
            <pc:sldMk cId="4001777726" sldId="285"/>
            <ac:spMk id="7" creationId="{89A0C2CC-75D8-E3D7-D765-73ADCE5FB8A9}"/>
          </ac:spMkLst>
        </pc:spChg>
        <pc:spChg chg="mod">
          <ac:chgData name="Devin Hartman" userId="41a72ac4c9104d43" providerId="LiveId" clId="{5C2782E3-0416-4F73-AD4C-65EF8E7DCD7D}" dt="2026-04-06T21:04:46.155" v="568" actId="20577"/>
          <ac:spMkLst>
            <pc:docMk/>
            <pc:sldMk cId="4001777726" sldId="285"/>
            <ac:spMk id="206" creationId="{39BEF11D-2864-1D0F-01ED-027A801EDD30}"/>
          </ac:spMkLst>
        </pc:spChg>
        <pc:spChg chg="mod">
          <ac:chgData name="Devin Hartman" userId="41a72ac4c9104d43" providerId="LiveId" clId="{5C2782E3-0416-4F73-AD4C-65EF8E7DCD7D}" dt="2026-04-07T11:41:47.356" v="2927" actId="404"/>
          <ac:spMkLst>
            <pc:docMk/>
            <pc:sldMk cId="4001777726" sldId="285"/>
            <ac:spMk id="207" creationId="{D88D8FF2-5374-01EA-4F4C-F4333789619B}"/>
          </ac:spMkLst>
        </pc:spChg>
        <pc:graphicFrameChg chg="add mod modGraphic">
          <ac:chgData name="Devin Hartman" userId="41a72ac4c9104d43" providerId="LiveId" clId="{5C2782E3-0416-4F73-AD4C-65EF8E7DCD7D}" dt="2026-04-06T22:13:47.743" v="2574" actId="404"/>
          <ac:graphicFrameMkLst>
            <pc:docMk/>
            <pc:sldMk cId="4001777726" sldId="285"/>
            <ac:graphicFrameMk id="4" creationId="{72F0DBCA-FF77-8B68-7110-EA34BA80382B}"/>
          </ac:graphicFrameMkLst>
        </pc:graphicFrameChg>
      </pc:sldChg>
      <pc:sldChg chg="modSp add del mod">
        <pc:chgData name="Devin Hartman" userId="41a72ac4c9104d43" providerId="LiveId" clId="{5C2782E3-0416-4F73-AD4C-65EF8E7DCD7D}" dt="2026-04-07T11:52:37.823" v="3228" actId="47"/>
        <pc:sldMkLst>
          <pc:docMk/>
          <pc:sldMk cId="2999576393" sldId="286"/>
        </pc:sldMkLst>
        <pc:spChg chg="mod">
          <ac:chgData name="Devin Hartman" userId="41a72ac4c9104d43" providerId="LiveId" clId="{5C2782E3-0416-4F73-AD4C-65EF8E7DCD7D}" dt="2026-04-06T21:05:57.922" v="630" actId="20577"/>
          <ac:spMkLst>
            <pc:docMk/>
            <pc:sldMk cId="2999576393" sldId="286"/>
            <ac:spMk id="206" creationId="{4DBF5295-2E5B-E8C3-5E6D-4EFC4CC33158}"/>
          </ac:spMkLst>
        </pc:spChg>
        <pc:spChg chg="mod">
          <ac:chgData name="Devin Hartman" userId="41a72ac4c9104d43" providerId="LiveId" clId="{5C2782E3-0416-4F73-AD4C-65EF8E7DCD7D}" dt="2026-04-06T21:10:51.190" v="784" actId="20577"/>
          <ac:spMkLst>
            <pc:docMk/>
            <pc:sldMk cId="2999576393" sldId="286"/>
            <ac:spMk id="207" creationId="{A8407416-B0E4-EDC7-C65C-FCFC785898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8d41cb0687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g38d41cb0687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8d41cb0687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g38d41cb0687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8bd57b0e98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g38bd57b0e98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8bd57b0e98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g38bd57b0e98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8bd57b0e98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38bd57b0e9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8d41cb068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38d41cb068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E5A7A78E-74B5-F6CF-2321-7D0842E3910E}"/>
            </a:ext>
          </a:extLst>
        </p:cNvPr>
        <p:cNvGrpSpPr/>
        <p:nvPr/>
      </p:nvGrpSpPr>
      <p:grpSpPr>
        <a:xfrm>
          <a:off x="0" y="0"/>
          <a:ext cx="0" cy="0"/>
          <a:chOff x="0" y="0"/>
          <a:chExt cx="0" cy="0"/>
        </a:xfrm>
      </p:grpSpPr>
      <p:sp>
        <p:nvSpPr>
          <p:cNvPr id="203" name="Google Shape;203;p7:notes">
            <a:extLst>
              <a:ext uri="{FF2B5EF4-FFF2-40B4-BE49-F238E27FC236}">
                <a16:creationId xmlns:a16="http://schemas.microsoft.com/office/drawing/2014/main" id="{AEEF710C-86C8-703E-F322-C1B0EDBAD37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7:notes">
            <a:extLst>
              <a:ext uri="{FF2B5EF4-FFF2-40B4-BE49-F238E27FC236}">
                <a16:creationId xmlns:a16="http://schemas.microsoft.com/office/drawing/2014/main" id="{28C80C18-E749-3450-81CF-905CA1B6DB3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0441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A6F4BAEC-AB97-D1A6-BFE6-E1C5AD27CF64}"/>
            </a:ext>
          </a:extLst>
        </p:cNvPr>
        <p:cNvGrpSpPr/>
        <p:nvPr/>
      </p:nvGrpSpPr>
      <p:grpSpPr>
        <a:xfrm>
          <a:off x="0" y="0"/>
          <a:ext cx="0" cy="0"/>
          <a:chOff x="0" y="0"/>
          <a:chExt cx="0" cy="0"/>
        </a:xfrm>
      </p:grpSpPr>
      <p:sp>
        <p:nvSpPr>
          <p:cNvPr id="203" name="Google Shape;203;p7:notes">
            <a:extLst>
              <a:ext uri="{FF2B5EF4-FFF2-40B4-BE49-F238E27FC236}">
                <a16:creationId xmlns:a16="http://schemas.microsoft.com/office/drawing/2014/main" id="{73227928-F261-6892-CAA4-67034C668C5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7:notes">
            <a:extLst>
              <a:ext uri="{FF2B5EF4-FFF2-40B4-BE49-F238E27FC236}">
                <a16:creationId xmlns:a16="http://schemas.microsoft.com/office/drawing/2014/main" id="{85E518FD-D2C0-B581-B3B1-8B56EE56FDB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929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59D86D0F-48FC-F7F1-6F74-33D6DA86ED6C}"/>
            </a:ext>
          </a:extLst>
        </p:cNvPr>
        <p:cNvGrpSpPr/>
        <p:nvPr/>
      </p:nvGrpSpPr>
      <p:grpSpPr>
        <a:xfrm>
          <a:off x="0" y="0"/>
          <a:ext cx="0" cy="0"/>
          <a:chOff x="0" y="0"/>
          <a:chExt cx="0" cy="0"/>
        </a:xfrm>
      </p:grpSpPr>
      <p:sp>
        <p:nvSpPr>
          <p:cNvPr id="203" name="Google Shape;203;p7:notes">
            <a:extLst>
              <a:ext uri="{FF2B5EF4-FFF2-40B4-BE49-F238E27FC236}">
                <a16:creationId xmlns:a16="http://schemas.microsoft.com/office/drawing/2014/main" id="{78125DAB-62D7-1098-AD6C-A1514C22790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7:notes">
            <a:extLst>
              <a:ext uri="{FF2B5EF4-FFF2-40B4-BE49-F238E27FC236}">
                <a16:creationId xmlns:a16="http://schemas.microsoft.com/office/drawing/2014/main" id="{1460C659-201F-906B-C8BA-B7DE5877FC8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036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EDC3ACA5-D160-1D91-5784-24CC7F6AEE4D}"/>
            </a:ext>
          </a:extLst>
        </p:cNvPr>
        <p:cNvGrpSpPr/>
        <p:nvPr/>
      </p:nvGrpSpPr>
      <p:grpSpPr>
        <a:xfrm>
          <a:off x="0" y="0"/>
          <a:ext cx="0" cy="0"/>
          <a:chOff x="0" y="0"/>
          <a:chExt cx="0" cy="0"/>
        </a:xfrm>
      </p:grpSpPr>
      <p:sp>
        <p:nvSpPr>
          <p:cNvPr id="203" name="Google Shape;203;p7:notes">
            <a:extLst>
              <a:ext uri="{FF2B5EF4-FFF2-40B4-BE49-F238E27FC236}">
                <a16:creationId xmlns:a16="http://schemas.microsoft.com/office/drawing/2014/main" id="{C84D940F-22AE-BDF1-14D7-B048ACA2849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7:notes">
            <a:extLst>
              <a:ext uri="{FF2B5EF4-FFF2-40B4-BE49-F238E27FC236}">
                <a16:creationId xmlns:a16="http://schemas.microsoft.com/office/drawing/2014/main" id="{D7C76690-F165-54E2-3DFB-31B04B8A97E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3368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0856322D-02E6-704F-9F92-F399D7A5A34B}"/>
            </a:ext>
          </a:extLst>
        </p:cNvPr>
        <p:cNvGrpSpPr/>
        <p:nvPr/>
      </p:nvGrpSpPr>
      <p:grpSpPr>
        <a:xfrm>
          <a:off x="0" y="0"/>
          <a:ext cx="0" cy="0"/>
          <a:chOff x="0" y="0"/>
          <a:chExt cx="0" cy="0"/>
        </a:xfrm>
      </p:grpSpPr>
      <p:sp>
        <p:nvSpPr>
          <p:cNvPr id="193" name="Google Shape;193;g38bd57b0e98_0_35:notes">
            <a:extLst>
              <a:ext uri="{FF2B5EF4-FFF2-40B4-BE49-F238E27FC236}">
                <a16:creationId xmlns:a16="http://schemas.microsoft.com/office/drawing/2014/main" id="{190269B2-1DC2-CACE-E9AA-CFB9734E9D4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g38bd57b0e98_0_35:notes">
            <a:extLst>
              <a:ext uri="{FF2B5EF4-FFF2-40B4-BE49-F238E27FC236}">
                <a16:creationId xmlns:a16="http://schemas.microsoft.com/office/drawing/2014/main" id="{196F62FC-27A1-47D2-F50C-426B749EBD1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0737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venir"/>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venir"/>
              <a:buNone/>
              <a:defRPr b="0" i="0">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Avenir"/>
                <a:ea typeface="Avenir"/>
                <a:cs typeface="Avenir"/>
                <a:sym typeface="Avenir"/>
              </a:defRPr>
            </a:lvl1pPr>
            <a:lvl2pPr marL="914400" lvl="1" indent="-381000" algn="l">
              <a:lnSpc>
                <a:spcPct val="90000"/>
              </a:lnSpc>
              <a:spcBef>
                <a:spcPts val="500"/>
              </a:spcBef>
              <a:spcAft>
                <a:spcPts val="0"/>
              </a:spcAft>
              <a:buClr>
                <a:schemeClr val="dk1"/>
              </a:buClr>
              <a:buSzPts val="2400"/>
              <a:buChar char="•"/>
              <a:defRPr b="0" i="0">
                <a:latin typeface="Avenir"/>
                <a:ea typeface="Avenir"/>
                <a:cs typeface="Avenir"/>
                <a:sym typeface="Avenir"/>
              </a:defRPr>
            </a:lvl2pPr>
            <a:lvl3pPr marL="1371600" lvl="2" indent="-355600" algn="l">
              <a:lnSpc>
                <a:spcPct val="90000"/>
              </a:lnSpc>
              <a:spcBef>
                <a:spcPts val="500"/>
              </a:spcBef>
              <a:spcAft>
                <a:spcPts val="0"/>
              </a:spcAft>
              <a:buClr>
                <a:schemeClr val="dk1"/>
              </a:buClr>
              <a:buSzPts val="2000"/>
              <a:buChar char="•"/>
              <a:defRPr b="0" i="0">
                <a:latin typeface="Avenir"/>
                <a:ea typeface="Avenir"/>
                <a:cs typeface="Avenir"/>
                <a:sym typeface="Avenir"/>
              </a:defRPr>
            </a:lvl3pPr>
            <a:lvl4pPr marL="1828800" lvl="3" indent="-342900" algn="l">
              <a:lnSpc>
                <a:spcPct val="90000"/>
              </a:lnSpc>
              <a:spcBef>
                <a:spcPts val="500"/>
              </a:spcBef>
              <a:spcAft>
                <a:spcPts val="0"/>
              </a:spcAft>
              <a:buClr>
                <a:schemeClr val="dk1"/>
              </a:buClr>
              <a:buSzPts val="1800"/>
              <a:buChar char="•"/>
              <a:defRPr b="0" i="0">
                <a:latin typeface="Avenir"/>
                <a:ea typeface="Avenir"/>
                <a:cs typeface="Avenir"/>
                <a:sym typeface="Avenir"/>
              </a:defRPr>
            </a:lvl4pPr>
            <a:lvl5pPr marL="2286000" lvl="4" indent="-342900" algn="l">
              <a:lnSpc>
                <a:spcPct val="90000"/>
              </a:lnSpc>
              <a:spcBef>
                <a:spcPts val="500"/>
              </a:spcBef>
              <a:spcAft>
                <a:spcPts val="0"/>
              </a:spcAft>
              <a:buClr>
                <a:schemeClr val="dk1"/>
              </a:buClr>
              <a:buSzPts val="1800"/>
              <a:buChar char="•"/>
              <a:defRPr b="0" i="0">
                <a:latin typeface="Avenir"/>
                <a:ea typeface="Avenir"/>
                <a:cs typeface="Avenir"/>
                <a:sym typeface="Aveni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venir"/>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venir"/>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venir"/>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6"/>
          <p:cNvSpPr>
            <a:spLocks noGrp="1"/>
          </p:cNvSpPr>
          <p:nvPr>
            <p:ph type="pic" idx="2"/>
          </p:nvPr>
        </p:nvSpPr>
        <p:spPr>
          <a:xfrm>
            <a:off x="5183188" y="987425"/>
            <a:ext cx="6172200" cy="4873625"/>
          </a:xfrm>
          <a:prstGeom prst="rect">
            <a:avLst/>
          </a:prstGeom>
          <a:noFill/>
          <a:ln>
            <a:noFill/>
          </a:ln>
        </p:spPr>
      </p:sp>
      <p:sp>
        <p:nvSpPr>
          <p:cNvPr id="69" name="Google Shape;69;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venir"/>
              <a:buNone/>
              <a:defRPr sz="44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7"/>
          <p:cNvPicPr preferRelativeResize="0"/>
          <p:nvPr/>
        </p:nvPicPr>
        <p:blipFill rotWithShape="1">
          <a:blip r:embed="rId13">
            <a:alphaModFix/>
          </a:blip>
          <a:srcRect/>
          <a:stretch/>
        </p:blipFill>
        <p:spPr>
          <a:xfrm>
            <a:off x="278558" y="5867335"/>
            <a:ext cx="1119283" cy="8891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street.org/outreach/comment-on-doe-rfi-on-accelerating-speed-to-power-outreach-to-the-department-of-energy/" TargetMode="External"/><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eia.gov/todayinenergy/detail.php?id=63724" TargetMode="External"/><Relationship Id="rId4" Type="http://schemas.openxmlformats.org/officeDocument/2006/relationships/hyperlink" Target="https://fas.org/publication/costs-come-firs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ethree.com/data-center-credit-collateral-whitepaper/" TargetMode="External"/><Relationship Id="rId4" Type="http://schemas.openxmlformats.org/officeDocument/2006/relationships/hyperlink" Target="https://jefferies.email.streetcontxt.net/platform/al?a=11799102&amp;ad=3376389529&amp;h=XgddhZ6&amp;sig=YWbsjYpYgJN0Xgd8ESzdeePlLmK&amp;v=2&amp;url=https://javatar.bluematrix.com/pdf/Ve4yt0oK"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utilitydive.com/news/silverstein-if-id-written-the-doe-grid-study-recommendations/506274/" TargetMode="External"/><Relationship Id="rId3" Type="http://schemas.openxmlformats.org/officeDocument/2006/relationships/image" Target="../media/image7.png"/><Relationship Id="rId7" Type="http://schemas.openxmlformats.org/officeDocument/2006/relationships/hyperlink" Target="https://www.analysisgroup.com/news-and-events/news/principal-paul-hibbard-publishes-analysis-of-impact-of-retail-choice-in-the-us-electricity-secto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drive.google.com/open?id=1HMYqc2RRed5VsWwlW1d_twHaG7m0yIUO" TargetMode="External"/><Relationship Id="rId5" Type="http://schemas.openxmlformats.org/officeDocument/2006/relationships/hyperlink" Target="https://arefiles.ucdavis.edu/uploads/filer_public/e0/ee/e0eefda6-9fe2-4f88-8ca6-a00f25379754/restructuring_review.pdf" TargetMode="External"/><Relationship Id="rId4" Type="http://schemas.openxmlformats.org/officeDocument/2006/relationships/image" Target="../media/image17.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hamiltonproject.org/publication/economic-fact/eight-facts-permitting-clean-energy-transitio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ommodityinsights.spglobal.com/rs/325-KYL-599/images/The%20energy%20transition%E2%80%99s%20disrupted%20path%20forward_FINAL.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rstreet.org/research/twelve-policy-priorities-to-secure-bulk-electric-reliabilit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ercot.com/files/docs/2025/08/26/13.-LLWG-Report.zi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sciencedirect.com/science/article/abs/pii/S1040619018301076" TargetMode="External"/><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www.spglobal.com/market-intelligence/en/news-insights/research/rising-pjm-capacity-prices-lift-returns-for-all-assets" TargetMode="External"/><Relationship Id="rId4" Type="http://schemas.openxmlformats.org/officeDocument/2006/relationships/hyperlink" Target="https://www.rstreet.org/commentary/pjm-capacity-auction-reveals-market-advantages-and-room-for-improvemen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street.org/outreach/parties-support-generator-interconnection-reform-beyond-order-2023/"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rstreet.org/research/twelve-policy-priorities-to-secure-bulk-electric-reliabili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eta-publications.lbl.gov/sites/default/files/2026-03/retail_price_trends_2026_edition.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rstreet.org/outreach/michael-giberson-testimony-in-support-of-complaint-at-ferc-in-industrial-consumers-of-america-et-al-v-avista-corporation-idaho-power-company-et-a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rstreet.org/outreach/transmission-cost-drivers-and-policy-remedies/" TargetMode="External"/><Relationship Id="rId5" Type="http://schemas.openxmlformats.org/officeDocument/2006/relationships/hyperlink" Target="https://www.rstreet.org/commentary/transmission-customer-convening-summary/" TargetMode="External"/><Relationship Id="rId4" Type="http://schemas.openxmlformats.org/officeDocument/2006/relationships/hyperlink" Target="https://www.rstreet.org/research/transmission-reform-strategy-from-a-customer-perspective-optimizing-net-benefits-and-procedural-vehicle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rstreet.org/commentary/a-tale-of-two-electricity-forecasts/" TargetMode="External"/><Relationship Id="rId3" Type="http://schemas.openxmlformats.org/officeDocument/2006/relationships/image" Target="../media/image7.png"/><Relationship Id="rId7" Type="http://schemas.openxmlformats.org/officeDocument/2006/relationships/hyperlink" Target="https://jefferies.email.streetcontxt.net/platform/al?a=11799102&amp;ad=3376389529&amp;h=XgddhZ6&amp;sig=YWbsjYpYgJN0Xgd8ESzdeePlLmK&amp;v=2&amp;url=https://javatar.bluematrix.com/pdf/Ve4yt0o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rstreet.org/research/electric-paradigms-competitive-structures-benefit-consumers/" TargetMode="External"/><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hyperlink" Target="https://www.ethree.com/data-center-credit-collateral-whitepape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rstreet.org/research/state-by-state-scorecard-on-electricity-competition/#retail-electric-competi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rstreet.org/commentary/powering-indianas-energy-competitiveness/" TargetMode="External"/><Relationship Id="rId4" Type="http://schemas.openxmlformats.org/officeDocument/2006/relationships/hyperlink" Target="https://www.rstreet.org/commentary/missouris-electric-market-opportunity/"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cleantomorrow.org/wp-content/uploads/2025/11/clean_tomorrow_2025-legislative-round-up-report_.pdf" TargetMode="External"/><Relationship Id="rId3" Type="http://schemas.openxmlformats.org/officeDocument/2006/relationships/image" Target="../media/image10.jpeg"/><Relationship Id="rId7" Type="http://schemas.openxmlformats.org/officeDocument/2006/relationships/hyperlink" Target="https://www.rstreet.org/research/state-and-local-permitting-for-the-energy-sector-challenges-and-opportuniti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rstreet.org/commentary/state-and-local-permitting-restrictions-on-oil-and-gas/" TargetMode="External"/><Relationship Id="rId5" Type="http://schemas.openxmlformats.org/officeDocument/2006/relationships/hyperlink" Target="https://www.rstreet.org/outreach/parties-support-generator-interconnection-reform-beyond-order-2023/" TargetMode="External"/><Relationship Id="rId10" Type="http://schemas.openxmlformats.org/officeDocument/2006/relationships/image" Target="../media/image12.png"/><Relationship Id="rId4" Type="http://schemas.openxmlformats.org/officeDocument/2006/relationships/hyperlink" Target="https://www.rstreet.org/outreach/comment-on-doe-rfi-on-accelerating-speed-to-power-outreach-to-the-department-of-energy/" TargetMode="Externa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rstreet.org/"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t="14439" b="44375"/>
          <a:stretch/>
        </p:blipFill>
        <p:spPr>
          <a:xfrm>
            <a:off x="0" y="1697064"/>
            <a:ext cx="12192000" cy="3347634"/>
          </a:xfrm>
          <a:prstGeom prst="rect">
            <a:avLst/>
          </a:prstGeom>
          <a:noFill/>
          <a:ln>
            <a:noFill/>
          </a:ln>
        </p:spPr>
      </p:pic>
      <p:sp>
        <p:nvSpPr>
          <p:cNvPr id="90" name="Google Shape;90;p1"/>
          <p:cNvSpPr/>
          <p:nvPr/>
        </p:nvSpPr>
        <p:spPr>
          <a:xfrm>
            <a:off x="0" y="1697064"/>
            <a:ext cx="12192000" cy="3347634"/>
          </a:xfrm>
          <a:prstGeom prst="rect">
            <a:avLst/>
          </a:prstGeom>
          <a:solidFill>
            <a:schemeClr val="dk1">
              <a:alpha val="8352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txBox="1">
            <a:spLocks noGrp="1"/>
          </p:cNvSpPr>
          <p:nvPr>
            <p:ph type="ctrTitle"/>
          </p:nvPr>
        </p:nvSpPr>
        <p:spPr>
          <a:xfrm>
            <a:off x="-6" y="3157915"/>
            <a:ext cx="6095996" cy="801900"/>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lt1"/>
              </a:buClr>
              <a:buSzPts val="4320"/>
              <a:buNone/>
            </a:pPr>
            <a:br>
              <a:rPr lang="en-US" sz="3600" dirty="0">
                <a:solidFill>
                  <a:schemeClr val="lt1"/>
                </a:solidFill>
                <a:latin typeface="Overpass"/>
                <a:ea typeface="Overpass"/>
                <a:cs typeface="Overpass"/>
                <a:sym typeface="Overpass"/>
              </a:rPr>
            </a:br>
            <a:r>
              <a:rPr lang="en-US" sz="3600" dirty="0">
                <a:solidFill>
                  <a:schemeClr val="lt1"/>
                </a:solidFill>
                <a:latin typeface="Overpass"/>
                <a:ea typeface="Overpass"/>
                <a:cs typeface="Overpass"/>
                <a:sym typeface="Overpass"/>
              </a:rPr>
              <a:t>Electricity Affordability:  How are States Responding?</a:t>
            </a:r>
            <a:endParaRPr sz="3600" dirty="0">
              <a:latin typeface="Overpass"/>
              <a:ea typeface="Overpass"/>
              <a:cs typeface="Overpass"/>
              <a:sym typeface="Overpass"/>
            </a:endParaRPr>
          </a:p>
        </p:txBody>
      </p:sp>
      <p:sp>
        <p:nvSpPr>
          <p:cNvPr id="92" name="Google Shape;92;p1"/>
          <p:cNvSpPr txBox="1">
            <a:spLocks noGrp="1"/>
          </p:cNvSpPr>
          <p:nvPr>
            <p:ph type="subTitle" idx="1"/>
          </p:nvPr>
        </p:nvSpPr>
        <p:spPr>
          <a:xfrm>
            <a:off x="6367633" y="2781944"/>
            <a:ext cx="5552724" cy="458518"/>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lt1"/>
              </a:buClr>
              <a:buSzPts val="2400"/>
              <a:buNone/>
            </a:pPr>
            <a:endParaRPr lang="en-US" dirty="0">
              <a:solidFill>
                <a:schemeClr val="lt1"/>
              </a:solidFill>
              <a:latin typeface="Overpass"/>
              <a:ea typeface="Overpass"/>
              <a:cs typeface="Overpass"/>
              <a:sym typeface="Overpass"/>
            </a:endParaRPr>
          </a:p>
          <a:p>
            <a:pPr marL="0" lvl="0" indent="0" rtl="0">
              <a:lnSpc>
                <a:spcPct val="90000"/>
              </a:lnSpc>
              <a:spcBef>
                <a:spcPts val="0"/>
              </a:spcBef>
              <a:spcAft>
                <a:spcPts val="0"/>
              </a:spcAft>
              <a:buClr>
                <a:schemeClr val="lt1"/>
              </a:buClr>
              <a:buSzPts val="2400"/>
              <a:buNone/>
            </a:pPr>
            <a:r>
              <a:rPr lang="en-US" dirty="0">
                <a:solidFill>
                  <a:schemeClr val="lt1"/>
                </a:solidFill>
                <a:latin typeface="Overpass"/>
                <a:ea typeface="Overpass"/>
                <a:cs typeface="Overpass"/>
                <a:sym typeface="Overpass"/>
              </a:rPr>
              <a:t>Midwest Governors Association</a:t>
            </a:r>
          </a:p>
          <a:p>
            <a:pPr marL="0" lvl="0" indent="0" rtl="0">
              <a:lnSpc>
                <a:spcPct val="90000"/>
              </a:lnSpc>
              <a:spcBef>
                <a:spcPts val="0"/>
              </a:spcBef>
              <a:spcAft>
                <a:spcPts val="0"/>
              </a:spcAft>
              <a:buClr>
                <a:schemeClr val="lt1"/>
              </a:buClr>
              <a:buSzPts val="2400"/>
              <a:buNone/>
            </a:pPr>
            <a:r>
              <a:rPr lang="en-US" dirty="0">
                <a:solidFill>
                  <a:schemeClr val="lt1"/>
                </a:solidFill>
                <a:latin typeface="Overpass"/>
                <a:ea typeface="Overpass"/>
                <a:cs typeface="Overpass"/>
                <a:sym typeface="Overpass"/>
              </a:rPr>
              <a:t>April 7, 2026</a:t>
            </a:r>
            <a:endParaRPr dirty="0">
              <a:latin typeface="Overpass"/>
              <a:ea typeface="Overpass"/>
              <a:cs typeface="Overpass"/>
              <a:sym typeface="Overpass"/>
            </a:endParaRPr>
          </a:p>
        </p:txBody>
      </p:sp>
      <p:cxnSp>
        <p:nvCxnSpPr>
          <p:cNvPr id="93" name="Google Shape;93;p1"/>
          <p:cNvCxnSpPr/>
          <p:nvPr/>
        </p:nvCxnSpPr>
        <p:spPr>
          <a:xfrm>
            <a:off x="6096000" y="2781944"/>
            <a:ext cx="0" cy="1177871"/>
          </a:xfrm>
          <a:prstGeom prst="straightConnector1">
            <a:avLst/>
          </a:prstGeom>
          <a:noFill/>
          <a:ln w="25400" cap="flat" cmpd="sng">
            <a:solidFill>
              <a:srgbClr val="DF0000"/>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dirty="0">
                <a:latin typeface="Overpass Black"/>
                <a:ea typeface="Overpass Black"/>
                <a:cs typeface="Overpass Black"/>
                <a:sym typeface="Overpass Black"/>
              </a:rPr>
              <a:t>Cost-Conscious Power Reforms</a:t>
            </a:r>
            <a:endParaRPr dirty="0">
              <a:latin typeface="Overpass Black"/>
              <a:ea typeface="Overpass Black"/>
              <a:cs typeface="Overpass Black"/>
              <a:sym typeface="Overpass Black"/>
            </a:endParaRPr>
          </a:p>
        </p:txBody>
      </p:sp>
      <p:sp>
        <p:nvSpPr>
          <p:cNvPr id="155" name="Google Shape;155;p11"/>
          <p:cNvSpPr txBox="1">
            <a:spLocks noGrp="1"/>
          </p:cNvSpPr>
          <p:nvPr>
            <p:ph type="body" idx="1"/>
          </p:nvPr>
        </p:nvSpPr>
        <p:spPr>
          <a:xfrm>
            <a:off x="951470" y="1885950"/>
            <a:ext cx="10515599" cy="3639882"/>
          </a:xfrm>
          <a:prstGeom prst="rect">
            <a:avLst/>
          </a:prstGeom>
          <a:noFill/>
          <a:ln>
            <a:noFill/>
          </a:ln>
        </p:spPr>
        <p:txBody>
          <a:bodyPr spcFirstLastPara="1" wrap="square" lIns="91425" tIns="45700" rIns="91425" bIns="45700" anchor="t" anchorCtr="0">
            <a:noAutofit/>
          </a:bodyPr>
          <a:lstStyle/>
          <a:p>
            <a:pPr marL="514350" lvl="0" indent="-514350" algn="l" rtl="0">
              <a:lnSpc>
                <a:spcPct val="100000"/>
              </a:lnSpc>
              <a:spcBef>
                <a:spcPts val="0"/>
              </a:spcBef>
              <a:spcAft>
                <a:spcPts val="0"/>
              </a:spcAft>
              <a:buClr>
                <a:schemeClr val="dk1"/>
              </a:buClr>
              <a:buSzPts val="2000"/>
              <a:buFont typeface="Arial"/>
              <a:buAutoNum type="arabicPeriod"/>
            </a:pPr>
            <a:r>
              <a:rPr lang="en-US" sz="3200" dirty="0">
                <a:latin typeface="Overpass"/>
                <a:ea typeface="Overpass"/>
                <a:cs typeface="Overpass"/>
                <a:sym typeface="Overpass"/>
              </a:rPr>
              <a:t>Accurate load forecasting</a:t>
            </a:r>
            <a:endParaRPr sz="3200" dirty="0">
              <a:latin typeface="Overpass"/>
              <a:ea typeface="Overpass"/>
              <a:cs typeface="Overpass"/>
              <a:sym typeface="Overpass"/>
            </a:endParaRPr>
          </a:p>
          <a:p>
            <a:pPr marL="514350" indent="-514350">
              <a:lnSpc>
                <a:spcPct val="100000"/>
              </a:lnSpc>
              <a:spcBef>
                <a:spcPts val="0"/>
              </a:spcBef>
              <a:buSzPts val="2000"/>
              <a:buFont typeface="Arial"/>
              <a:buAutoNum type="arabicPeriod"/>
            </a:pPr>
            <a:r>
              <a:rPr lang="en-US" sz="3200" dirty="0">
                <a:latin typeface="Overpass"/>
                <a:ea typeface="Overpass"/>
                <a:cs typeface="Overpass"/>
                <a:sym typeface="Overpass"/>
              </a:rPr>
              <a:t>Economical T&amp;D  </a:t>
            </a:r>
            <a:endParaRPr lang="en-US" sz="2800" dirty="0">
              <a:latin typeface="Overpass"/>
              <a:ea typeface="Overpass"/>
              <a:cs typeface="Overpass"/>
              <a:sym typeface="Overpass"/>
            </a:endParaRPr>
          </a:p>
          <a:p>
            <a:pPr marL="514350" indent="-514350">
              <a:lnSpc>
                <a:spcPct val="100000"/>
              </a:lnSpc>
              <a:spcBef>
                <a:spcPts val="0"/>
              </a:spcBef>
              <a:buSzPts val="2000"/>
              <a:buFont typeface="Arial"/>
              <a:buAutoNum type="arabicPeriod"/>
            </a:pPr>
            <a:r>
              <a:rPr lang="en-US" sz="3200" dirty="0">
                <a:latin typeface="Overpass"/>
                <a:ea typeface="Overpass"/>
                <a:cs typeface="Overpass"/>
                <a:sym typeface="Overpass"/>
              </a:rPr>
              <a:t>Efficient markets</a:t>
            </a:r>
          </a:p>
          <a:p>
            <a:pPr marL="457200" lvl="1" indent="0">
              <a:lnSpc>
                <a:spcPct val="100000"/>
              </a:lnSpc>
              <a:spcBef>
                <a:spcPts val="0"/>
              </a:spcBef>
              <a:buSzPts val="2000"/>
              <a:buNone/>
            </a:pPr>
            <a:r>
              <a:rPr lang="en-US" sz="2800" dirty="0">
                <a:latin typeface="Overpass"/>
                <a:ea typeface="Overpass"/>
                <a:cs typeface="Overpass"/>
                <a:sym typeface="Overpass"/>
              </a:rPr>
              <a:t>	</a:t>
            </a:r>
            <a:r>
              <a:rPr lang="en-US" dirty="0">
                <a:latin typeface="Overpass"/>
                <a:ea typeface="Overpass"/>
                <a:cs typeface="Overpass"/>
                <a:sym typeface="Overpass"/>
              </a:rPr>
              <a:t>Wholesale &amp; retail competition</a:t>
            </a:r>
            <a:endParaRPr dirty="0"/>
          </a:p>
          <a:p>
            <a:pPr marL="514350" lvl="0" indent="-514350" algn="l" rtl="0">
              <a:lnSpc>
                <a:spcPct val="100000"/>
              </a:lnSpc>
              <a:spcBef>
                <a:spcPts val="0"/>
              </a:spcBef>
              <a:spcAft>
                <a:spcPts val="0"/>
              </a:spcAft>
              <a:buClr>
                <a:schemeClr val="dk1"/>
              </a:buClr>
              <a:buSzPts val="2000"/>
              <a:buFont typeface="Arial"/>
              <a:buAutoNum type="arabicPeriod"/>
            </a:pPr>
            <a:r>
              <a:rPr lang="en-US" sz="3200" dirty="0">
                <a:latin typeface="Overpass"/>
                <a:sym typeface="Overpass"/>
              </a:rPr>
              <a:t>Low entry/exit barriers</a:t>
            </a:r>
          </a:p>
          <a:p>
            <a:pPr marL="457200" lvl="1" indent="0">
              <a:lnSpc>
                <a:spcPct val="100000"/>
              </a:lnSpc>
              <a:spcBef>
                <a:spcPts val="0"/>
              </a:spcBef>
              <a:buSzPts val="2000"/>
              <a:buNone/>
            </a:pPr>
            <a:r>
              <a:rPr lang="en-US" sz="2800" dirty="0">
                <a:latin typeface="Overpass"/>
                <a:sym typeface="Overpass"/>
              </a:rPr>
              <a:t>	</a:t>
            </a:r>
            <a:r>
              <a:rPr lang="en-US" dirty="0">
                <a:latin typeface="Overpass"/>
                <a:sym typeface="Overpass"/>
              </a:rPr>
              <a:t>Permitting/siting </a:t>
            </a:r>
          </a:p>
          <a:p>
            <a:pPr marL="457200" lvl="1" indent="0">
              <a:lnSpc>
                <a:spcPct val="100000"/>
              </a:lnSpc>
              <a:spcBef>
                <a:spcPts val="0"/>
              </a:spcBef>
              <a:buSzPts val="2000"/>
              <a:buNone/>
            </a:pPr>
            <a:r>
              <a:rPr lang="en-US" dirty="0">
                <a:latin typeface="Overpass"/>
                <a:sym typeface="Overpass"/>
              </a:rPr>
              <a:t>	Interconnection </a:t>
            </a:r>
          </a:p>
          <a:p>
            <a:pPr marL="457200" lvl="1" indent="0">
              <a:lnSpc>
                <a:spcPct val="100000"/>
              </a:lnSpc>
              <a:spcBef>
                <a:spcPts val="0"/>
              </a:spcBef>
              <a:buSzPts val="2000"/>
              <a:buNone/>
            </a:pPr>
            <a:r>
              <a:rPr lang="en-US" dirty="0">
                <a:latin typeface="Overpass"/>
                <a:sym typeface="Overpass"/>
              </a:rPr>
              <a:t>	Legacy gen policy </a:t>
            </a:r>
            <a:endParaRPr dirty="0">
              <a:latin typeface="Overpass"/>
            </a:endParaRPr>
          </a:p>
          <a:p>
            <a:pPr marL="514350" lvl="0" indent="-514350" algn="l" rtl="0">
              <a:lnSpc>
                <a:spcPct val="100000"/>
              </a:lnSpc>
              <a:spcBef>
                <a:spcPts val="0"/>
              </a:spcBef>
              <a:spcAft>
                <a:spcPts val="0"/>
              </a:spcAft>
              <a:buClr>
                <a:schemeClr val="dk1"/>
              </a:buClr>
              <a:buSzPts val="2000"/>
              <a:buFont typeface="Arial"/>
              <a:buAutoNum type="arabicPeriod"/>
            </a:pPr>
            <a:r>
              <a:rPr lang="en-US" sz="3200" dirty="0">
                <a:latin typeface="Overpass"/>
                <a:ea typeface="Overpass"/>
                <a:cs typeface="Overpass"/>
                <a:sym typeface="Overpass"/>
              </a:rPr>
              <a:t>Cost-minded emissions pivot</a:t>
            </a:r>
          </a:p>
          <a:p>
            <a:pPr marL="457200" lvl="1" indent="0">
              <a:lnSpc>
                <a:spcPct val="100000"/>
              </a:lnSpc>
              <a:spcBef>
                <a:spcPts val="0"/>
              </a:spcBef>
              <a:buSzPts val="2000"/>
              <a:buNone/>
            </a:pPr>
            <a:r>
              <a:rPr lang="en-US" sz="2800" dirty="0">
                <a:latin typeface="Overpass"/>
                <a:ea typeface="Overpass"/>
                <a:cs typeface="Overpass"/>
                <a:sym typeface="Overpass"/>
              </a:rPr>
              <a:t>	</a:t>
            </a:r>
            <a:r>
              <a:rPr lang="en-US" dirty="0">
                <a:latin typeface="Overpass"/>
                <a:ea typeface="Overpass"/>
                <a:cs typeface="Overpass"/>
                <a:sym typeface="Overpass"/>
              </a:rPr>
              <a:t>Negative &amp; low-cost abatement</a:t>
            </a:r>
            <a:endParaRPr dirty="0">
              <a:latin typeface="Overpass"/>
              <a:ea typeface="Overpass"/>
              <a:cs typeface="Overpass"/>
              <a:sym typeface="Overpass"/>
            </a:endParaRPr>
          </a:p>
          <a:p>
            <a:pPr marL="228600" lvl="0" indent="-101600" algn="l" rtl="0">
              <a:lnSpc>
                <a:spcPct val="90000"/>
              </a:lnSpc>
              <a:spcBef>
                <a:spcPts val="1000"/>
              </a:spcBef>
              <a:spcAft>
                <a:spcPts val="0"/>
              </a:spcAft>
              <a:buClr>
                <a:schemeClr val="dk1"/>
              </a:buClr>
              <a:buSzPts val="2000"/>
              <a:buNone/>
            </a:pPr>
            <a:endParaRPr sz="2000" dirty="0">
              <a:latin typeface="Overpass"/>
              <a:ea typeface="Overpass"/>
              <a:cs typeface="Overpass"/>
              <a:sym typeface="Overpass"/>
            </a:endParaRPr>
          </a:p>
        </p:txBody>
      </p:sp>
      <p:cxnSp>
        <p:nvCxnSpPr>
          <p:cNvPr id="156" name="Google Shape;156;p11"/>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sp>
        <p:nvSpPr>
          <p:cNvPr id="4" name="Google Shape;182;g38bd57b0e98_0_9">
            <a:extLst>
              <a:ext uri="{FF2B5EF4-FFF2-40B4-BE49-F238E27FC236}">
                <a16:creationId xmlns:a16="http://schemas.microsoft.com/office/drawing/2014/main" id="{2DF26D8E-71EE-2D80-00BC-DBB0C0687658}"/>
              </a:ext>
            </a:extLst>
          </p:cNvPr>
          <p:cNvSpPr txBox="1"/>
          <p:nvPr/>
        </p:nvSpPr>
        <p:spPr>
          <a:xfrm>
            <a:off x="4433271" y="4180529"/>
            <a:ext cx="3325457" cy="489857"/>
          </a:xfrm>
          <a:prstGeom prst="rect">
            <a:avLst/>
          </a:prstGeom>
          <a:noFill/>
          <a:ln>
            <a:noFill/>
          </a:ln>
        </p:spPr>
        <p:txBody>
          <a:bodyPr spcFirstLastPara="1" wrap="square" lIns="91425" tIns="91425" rIns="91425" bIns="91425" anchor="t" anchorCtr="0">
            <a:noAutofit/>
          </a:bodyPr>
          <a:lstStyle/>
          <a:p>
            <a:pPr algn="ctr"/>
            <a:r>
              <a:rPr lang="en-US" sz="2400" b="1" dirty="0">
                <a:solidFill>
                  <a:srgbClr val="FF0000"/>
                </a:solidFill>
                <a:latin typeface="Avenir"/>
                <a:ea typeface="Avenir"/>
                <a:cs typeface="Avenir"/>
                <a:sym typeface="Avenir"/>
              </a:rPr>
              <a:t>2-4x gen entry time inc.</a:t>
            </a:r>
          </a:p>
          <a:p>
            <a:pPr marL="0" lvl="0" indent="0" algn="ctr" rtl="0">
              <a:spcBef>
                <a:spcPts val="0"/>
              </a:spcBef>
              <a:spcAft>
                <a:spcPts val="0"/>
              </a:spcAft>
              <a:buNone/>
            </a:pPr>
            <a:r>
              <a:rPr lang="en-US" sz="2400" dirty="0">
                <a:solidFill>
                  <a:srgbClr val="FF0000"/>
                </a:solidFill>
                <a:latin typeface="Avenir"/>
                <a:ea typeface="Avenir"/>
                <a:cs typeface="Avenir"/>
                <a:sym typeface="Avenir"/>
              </a:rPr>
              <a:t>Artificial barriers + supply chain delays  </a:t>
            </a:r>
          </a:p>
        </p:txBody>
      </p:sp>
      <p:sp>
        <p:nvSpPr>
          <p:cNvPr id="6" name="TextBox 5">
            <a:extLst>
              <a:ext uri="{FF2B5EF4-FFF2-40B4-BE49-F238E27FC236}">
                <a16:creationId xmlns:a16="http://schemas.microsoft.com/office/drawing/2014/main" id="{0C4522B7-E752-4C3C-3448-83BF4EEC61D9}"/>
              </a:ext>
            </a:extLst>
          </p:cNvPr>
          <p:cNvSpPr txBox="1"/>
          <p:nvPr/>
        </p:nvSpPr>
        <p:spPr>
          <a:xfrm>
            <a:off x="1479550" y="6448425"/>
            <a:ext cx="6183574" cy="461665"/>
          </a:xfrm>
          <a:prstGeom prst="rect">
            <a:avLst/>
          </a:prstGeom>
          <a:noFill/>
        </p:spPr>
        <p:txBody>
          <a:bodyPr wrap="square">
            <a:spAutoFit/>
          </a:bodyPr>
          <a:lstStyle/>
          <a:p>
            <a:r>
              <a:rPr lang="en-US" sz="1200" dirty="0">
                <a:solidFill>
                  <a:schemeClr val="dk1"/>
                </a:solidFill>
              </a:rPr>
              <a:t>For greater detail see R Street </a:t>
            </a:r>
            <a:r>
              <a:rPr lang="en-US" sz="1200" dirty="0">
                <a:solidFill>
                  <a:schemeClr val="dk1"/>
                </a:solidFill>
                <a:hlinkClick r:id="rId3"/>
              </a:rPr>
              <a:t>comments</a:t>
            </a:r>
            <a:r>
              <a:rPr lang="en-US" sz="1200" dirty="0">
                <a:solidFill>
                  <a:schemeClr val="dk1"/>
                </a:solidFill>
              </a:rPr>
              <a:t> to DOE on Speed to Power. See also R Street &amp; PPI via FAS </a:t>
            </a:r>
            <a:r>
              <a:rPr lang="en-US" sz="1200" dirty="0">
                <a:solidFill>
                  <a:schemeClr val="dk1"/>
                </a:solidFill>
                <a:hlinkClick r:id="rId4"/>
              </a:rPr>
              <a:t>paper</a:t>
            </a:r>
            <a:r>
              <a:rPr lang="en-US" sz="1200" dirty="0">
                <a:solidFill>
                  <a:schemeClr val="dk1"/>
                </a:solidFill>
              </a:rPr>
              <a:t> on “Cost Come First in Reset Climate Agenda”. EIA </a:t>
            </a:r>
            <a:r>
              <a:rPr lang="en-US" sz="1200" dirty="0">
                <a:solidFill>
                  <a:schemeClr val="dk1"/>
                </a:solidFill>
                <a:hlinkClick r:id="rId5"/>
              </a:rPr>
              <a:t>source</a:t>
            </a:r>
            <a:r>
              <a:rPr lang="en-US" sz="1200" dirty="0">
                <a:solidFill>
                  <a:schemeClr val="dk1"/>
                </a:solidFill>
              </a:rPr>
              <a:t>. </a:t>
            </a:r>
            <a:endParaRPr lang="en-US" sz="1200" dirty="0"/>
          </a:p>
        </p:txBody>
      </p:sp>
      <p:pic>
        <p:nvPicPr>
          <p:cNvPr id="11" name="Picture 10" descr="The diagram illustrates the importance of energy factors￢ﾀﾔpower availability, cost, climate impact, and US energy security￢ﾀﾔto voters, with Democrats valuing it the most, followed by Independents and Republicans.&#10;&#10;AI-generated content may be incorrect.">
            <a:extLst>
              <a:ext uri="{FF2B5EF4-FFF2-40B4-BE49-F238E27FC236}">
                <a16:creationId xmlns:a16="http://schemas.microsoft.com/office/drawing/2014/main" id="{4FF82FB0-30DF-AB23-6B57-DFC8656B97C1}"/>
              </a:ext>
            </a:extLst>
          </p:cNvPr>
          <p:cNvPicPr>
            <a:picLocks noChangeAspect="1"/>
          </p:cNvPicPr>
          <p:nvPr/>
        </p:nvPicPr>
        <p:blipFill>
          <a:blip r:embed="rId6"/>
          <a:stretch>
            <a:fillRect/>
          </a:stretch>
        </p:blipFill>
        <p:spPr>
          <a:xfrm>
            <a:off x="7663124" y="4310743"/>
            <a:ext cx="4528876" cy="2505390"/>
          </a:xfrm>
          <a:prstGeom prst="rect">
            <a:avLst/>
          </a:prstGeom>
        </p:spPr>
      </p:pic>
      <p:pic>
        <p:nvPicPr>
          <p:cNvPr id="120" name="Google Shape;120;p9"/>
          <p:cNvPicPr preferRelativeResize="0"/>
          <p:nvPr/>
        </p:nvPicPr>
        <p:blipFill rotWithShape="1">
          <a:blip r:embed="rId7">
            <a:alphaModFix/>
          </a:blip>
          <a:srcRect/>
          <a:stretch/>
        </p:blipFill>
        <p:spPr>
          <a:xfrm>
            <a:off x="6754431" y="1571789"/>
            <a:ext cx="5437569" cy="26368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38d41cb0687_0_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a:latin typeface="Overpass Black"/>
                <a:ea typeface="Overpass Black"/>
                <a:cs typeface="Overpass Black"/>
                <a:sym typeface="Overpass Black"/>
              </a:rPr>
              <a:t>Smart Money Trends</a:t>
            </a:r>
            <a:endParaRPr>
              <a:latin typeface="Overpass Black"/>
              <a:ea typeface="Overpass Black"/>
              <a:cs typeface="Overpass Black"/>
              <a:sym typeface="Overpass Black"/>
            </a:endParaRPr>
          </a:p>
        </p:txBody>
      </p:sp>
      <p:cxnSp>
        <p:nvCxnSpPr>
          <p:cNvPr id="146" name="Google Shape;146;g38d41cb0687_0_59"/>
          <p:cNvCxnSpPr/>
          <p:nvPr/>
        </p:nvCxnSpPr>
        <p:spPr>
          <a:xfrm>
            <a:off x="2758699" y="1565329"/>
            <a:ext cx="6726300" cy="0"/>
          </a:xfrm>
          <a:prstGeom prst="straightConnector1">
            <a:avLst/>
          </a:prstGeom>
          <a:noFill/>
          <a:ln w="25400" cap="flat" cmpd="sng">
            <a:solidFill>
              <a:srgbClr val="D70000"/>
            </a:solidFill>
            <a:prstDash val="solid"/>
            <a:miter lim="800000"/>
            <a:headEnd type="none" w="sm" len="sm"/>
            <a:tailEnd type="none" w="sm" len="sm"/>
          </a:ln>
        </p:spPr>
      </p:cxnSp>
      <p:sp>
        <p:nvSpPr>
          <p:cNvPr id="147" name="Google Shape;147;g38d41cb0687_0_59"/>
          <p:cNvSpPr txBox="1"/>
          <p:nvPr/>
        </p:nvSpPr>
        <p:spPr>
          <a:xfrm>
            <a:off x="1976130" y="1622120"/>
            <a:ext cx="8507539"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dirty="0">
                <a:solidFill>
                  <a:srgbClr val="FF0000"/>
                </a:solidFill>
                <a:latin typeface="Overpass"/>
                <a:ea typeface="Overpass"/>
                <a:cs typeface="Overpass"/>
                <a:sym typeface="Overpass"/>
              </a:rPr>
              <a:t>Forward prices &lt; implied utility forecasts</a:t>
            </a:r>
            <a:endParaRPr b="1" dirty="0">
              <a:solidFill>
                <a:srgbClr val="FF0000"/>
              </a:solidFill>
            </a:endParaRPr>
          </a:p>
        </p:txBody>
      </p:sp>
      <p:pic>
        <p:nvPicPr>
          <p:cNvPr id="148" name="Google Shape;148;g38d41cb0687_0_59"/>
          <p:cNvPicPr preferRelativeResize="0"/>
          <p:nvPr/>
        </p:nvPicPr>
        <p:blipFill>
          <a:blip r:embed="rId3">
            <a:alphaModFix/>
          </a:blip>
          <a:stretch>
            <a:fillRect/>
          </a:stretch>
        </p:blipFill>
        <p:spPr>
          <a:xfrm>
            <a:off x="2058463" y="2242425"/>
            <a:ext cx="8342875" cy="4310776"/>
          </a:xfrm>
          <a:prstGeom prst="rect">
            <a:avLst/>
          </a:prstGeom>
          <a:noFill/>
          <a:ln>
            <a:noFill/>
          </a:ln>
        </p:spPr>
      </p:pic>
      <p:sp>
        <p:nvSpPr>
          <p:cNvPr id="149" name="Google Shape;149;g38d41cb0687_0_59"/>
          <p:cNvSpPr txBox="1"/>
          <p:nvPr/>
        </p:nvSpPr>
        <p:spPr>
          <a:xfrm>
            <a:off x="2349700" y="6457800"/>
            <a:ext cx="6998100"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rPr>
              <a:t>Sources: R Street using S&amp;P Power Forwards &amp; Futures Data</a:t>
            </a:r>
            <a:endParaRPr sz="1000" dirty="0"/>
          </a:p>
        </p:txBody>
      </p:sp>
      <p:sp>
        <p:nvSpPr>
          <p:cNvPr id="3" name="TextBox 2">
            <a:extLst>
              <a:ext uri="{FF2B5EF4-FFF2-40B4-BE49-F238E27FC236}">
                <a16:creationId xmlns:a16="http://schemas.microsoft.com/office/drawing/2014/main" id="{024B5854-E9E1-22F3-3E2C-3433DE7D615D}"/>
              </a:ext>
            </a:extLst>
          </p:cNvPr>
          <p:cNvSpPr txBox="1"/>
          <p:nvPr/>
        </p:nvSpPr>
        <p:spPr>
          <a:xfrm>
            <a:off x="2427514" y="2424693"/>
            <a:ext cx="8926286" cy="738664"/>
          </a:xfrm>
          <a:prstGeom prst="rect">
            <a:avLst/>
          </a:prstGeom>
          <a:noFill/>
        </p:spPr>
        <p:txBody>
          <a:bodyPr wrap="square">
            <a:spAutoFit/>
          </a:bodyPr>
          <a:lstStyle/>
          <a:p>
            <a:pPr rtl="0">
              <a:buNone/>
            </a:pPr>
            <a:r>
              <a:rPr lang="en-US" b="0" i="0" u="none" strike="noStrike" dirty="0">
                <a:solidFill>
                  <a:srgbClr val="000000"/>
                </a:solidFill>
                <a:effectLst/>
                <a:latin typeface="Arial" panose="020B0604020202020204" pitchFamily="34" charset="0"/>
              </a:rPr>
              <a:t>18-month forward </a:t>
            </a:r>
            <a:r>
              <a:rPr lang="en-US" b="0" i="0" u="none" strike="noStrike" dirty="0" err="1">
                <a:solidFill>
                  <a:srgbClr val="000000"/>
                </a:solidFill>
                <a:effectLst/>
                <a:latin typeface="Arial" panose="020B0604020202020204" pitchFamily="34" charset="0"/>
              </a:rPr>
              <a:t>ave.</a:t>
            </a:r>
            <a:r>
              <a:rPr lang="en-US" b="0" i="0" u="none" strike="noStrike" dirty="0">
                <a:solidFill>
                  <a:srgbClr val="000000"/>
                </a:solidFill>
                <a:effectLst/>
                <a:latin typeface="Arial" panose="020B0604020202020204" pitchFamily="34" charset="0"/>
              </a:rPr>
              <a:t> for each given year, e.g. Year 2025 is for the ‘July 2025 - Dec 2026’ forward period.</a:t>
            </a:r>
            <a:endParaRPr lang="en-US" b="0" dirty="0">
              <a:effectLst/>
            </a:endParaRPr>
          </a:p>
          <a:p>
            <a:pPr>
              <a:buNone/>
            </a:pPr>
            <a:br>
              <a:rPr lang="en-US" dirty="0"/>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38d41cb0687_0_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a:latin typeface="Overpass Black"/>
                <a:ea typeface="Overpass Black"/>
                <a:cs typeface="Overpass Black"/>
                <a:sym typeface="Overpass Black"/>
              </a:rPr>
              <a:t>Load Forecasting Uncertainty</a:t>
            </a:r>
            <a:endParaRPr>
              <a:latin typeface="Overpass Black"/>
              <a:ea typeface="Overpass Black"/>
              <a:cs typeface="Overpass Black"/>
              <a:sym typeface="Overpass Black"/>
            </a:endParaRPr>
          </a:p>
        </p:txBody>
      </p:sp>
      <p:sp>
        <p:nvSpPr>
          <p:cNvPr id="137" name="Google Shape;137;g38d41cb0687_0_6"/>
          <p:cNvSpPr txBox="1">
            <a:spLocks noGrp="1"/>
          </p:cNvSpPr>
          <p:nvPr>
            <p:ph type="body" idx="1"/>
          </p:nvPr>
        </p:nvSpPr>
        <p:spPr>
          <a:xfrm>
            <a:off x="78100" y="2162425"/>
            <a:ext cx="5176800" cy="3363300"/>
          </a:xfrm>
          <a:prstGeom prst="rect">
            <a:avLst/>
          </a:prstGeom>
          <a:noFill/>
          <a:ln>
            <a:noFill/>
          </a:ln>
        </p:spPr>
        <p:txBody>
          <a:bodyPr spcFirstLastPara="1" wrap="square" lIns="91425" tIns="45700" rIns="91425" bIns="45700" anchor="t" anchorCtr="0">
            <a:noAutofit/>
          </a:bodyPr>
          <a:lstStyle/>
          <a:p>
            <a:pPr marL="228600" lvl="0" indent="-304800" algn="l" rtl="0">
              <a:lnSpc>
                <a:spcPct val="100000"/>
              </a:lnSpc>
              <a:spcBef>
                <a:spcPts val="0"/>
              </a:spcBef>
              <a:spcAft>
                <a:spcPts val="0"/>
              </a:spcAft>
              <a:buSzPts val="3200"/>
              <a:buFont typeface="Overpass"/>
              <a:buChar char="•"/>
            </a:pPr>
            <a:r>
              <a:rPr lang="en-US" sz="3200" dirty="0">
                <a:latin typeface="Overpass"/>
                <a:ea typeface="Overpass"/>
                <a:cs typeface="Overpass"/>
                <a:sym typeface="Overpass"/>
              </a:rPr>
              <a:t>Retail errors → wholesale problems</a:t>
            </a:r>
            <a:endParaRPr sz="3200" dirty="0">
              <a:latin typeface="Overpass"/>
              <a:ea typeface="Overpass"/>
              <a:cs typeface="Overpass"/>
              <a:sym typeface="Overpass"/>
            </a:endParaRPr>
          </a:p>
          <a:p>
            <a:pPr marL="914400" lvl="1" indent="-406400" algn="l" rtl="0">
              <a:lnSpc>
                <a:spcPct val="100000"/>
              </a:lnSpc>
              <a:spcBef>
                <a:spcPts val="0"/>
              </a:spcBef>
              <a:spcAft>
                <a:spcPts val="0"/>
              </a:spcAft>
              <a:buSzPts val="2800"/>
              <a:buFont typeface="Overpass"/>
              <a:buChar char="•"/>
            </a:pPr>
            <a:r>
              <a:rPr lang="en-US" dirty="0">
                <a:latin typeface="Overpass"/>
                <a:ea typeface="Overpass"/>
                <a:cs typeface="Overpass"/>
                <a:sym typeface="Overpass"/>
              </a:rPr>
              <a:t>Methods &amp; sources</a:t>
            </a:r>
            <a:endParaRPr dirty="0">
              <a:latin typeface="Overpass"/>
              <a:ea typeface="Overpass"/>
              <a:cs typeface="Overpass"/>
              <a:sym typeface="Overpass"/>
            </a:endParaRPr>
          </a:p>
          <a:p>
            <a:pPr marL="228600" lvl="0" indent="-304800" algn="l" rtl="0">
              <a:lnSpc>
                <a:spcPct val="100000"/>
              </a:lnSpc>
              <a:spcBef>
                <a:spcPts val="0"/>
              </a:spcBef>
              <a:spcAft>
                <a:spcPts val="0"/>
              </a:spcAft>
              <a:buSzPts val="3200"/>
              <a:buFont typeface="Overpass"/>
              <a:buChar char="•"/>
            </a:pPr>
            <a:r>
              <a:rPr lang="en-US" sz="3200" dirty="0">
                <a:latin typeface="Overpass"/>
                <a:ea typeface="Overpass"/>
                <a:cs typeface="Overpass"/>
                <a:sym typeface="Overpass"/>
              </a:rPr>
              <a:t>Accuracy options: </a:t>
            </a:r>
            <a:endParaRPr sz="3200" dirty="0">
              <a:latin typeface="Overpass"/>
              <a:ea typeface="Overpass"/>
              <a:cs typeface="Overpass"/>
              <a:sym typeface="Overpass"/>
            </a:endParaRPr>
          </a:p>
          <a:p>
            <a:pPr marL="914400" lvl="1" indent="-406400" algn="l" rtl="0">
              <a:lnSpc>
                <a:spcPct val="100000"/>
              </a:lnSpc>
              <a:spcBef>
                <a:spcPts val="0"/>
              </a:spcBef>
              <a:spcAft>
                <a:spcPts val="0"/>
              </a:spcAft>
              <a:buSzPts val="2800"/>
              <a:buFont typeface="Overpass"/>
              <a:buChar char="•"/>
            </a:pPr>
            <a:r>
              <a:rPr lang="en-US" dirty="0">
                <a:latin typeface="Overpass"/>
                <a:ea typeface="Overpass"/>
                <a:cs typeface="Overpass"/>
                <a:sym typeface="Overpass"/>
              </a:rPr>
              <a:t>Load collateral req.</a:t>
            </a:r>
            <a:endParaRPr dirty="0">
              <a:latin typeface="Overpass"/>
              <a:ea typeface="Overpass"/>
              <a:cs typeface="Overpass"/>
              <a:sym typeface="Overpass"/>
            </a:endParaRPr>
          </a:p>
          <a:p>
            <a:pPr marL="914400" lvl="1" indent="-406400" algn="l" rtl="0">
              <a:lnSpc>
                <a:spcPct val="100000"/>
              </a:lnSpc>
              <a:spcBef>
                <a:spcPts val="0"/>
              </a:spcBef>
              <a:spcAft>
                <a:spcPts val="0"/>
              </a:spcAft>
              <a:buSzPts val="2800"/>
              <a:buFont typeface="Overpass"/>
              <a:buChar char="•"/>
            </a:pPr>
            <a:r>
              <a:rPr lang="en-US" dirty="0" err="1">
                <a:latin typeface="Overpass"/>
                <a:ea typeface="Overpass"/>
                <a:cs typeface="Overpass"/>
                <a:sym typeface="Overpass"/>
              </a:rPr>
              <a:t>Indep</a:t>
            </a:r>
            <a:r>
              <a:rPr lang="en-US" dirty="0">
                <a:latin typeface="Overpass"/>
                <a:ea typeface="Overpass"/>
                <a:cs typeface="Overpass"/>
                <a:sym typeface="Overpass"/>
              </a:rPr>
              <a:t>. forecasting</a:t>
            </a:r>
            <a:endParaRPr dirty="0">
              <a:latin typeface="Overpass"/>
              <a:ea typeface="Overpass"/>
              <a:cs typeface="Overpass"/>
              <a:sym typeface="Overpass"/>
            </a:endParaRPr>
          </a:p>
          <a:p>
            <a:pPr marL="914400" lvl="1" indent="-406400" algn="l" rtl="0">
              <a:lnSpc>
                <a:spcPct val="100000"/>
              </a:lnSpc>
              <a:spcBef>
                <a:spcPts val="0"/>
              </a:spcBef>
              <a:spcAft>
                <a:spcPts val="0"/>
              </a:spcAft>
              <a:buSzPts val="2800"/>
              <a:buFont typeface="Overpass"/>
              <a:buChar char="•"/>
            </a:pPr>
            <a:r>
              <a:rPr lang="en-US" dirty="0">
                <a:latin typeface="Overpass"/>
                <a:ea typeface="Overpass"/>
                <a:cs typeface="Overpass"/>
                <a:sym typeface="Overpass"/>
              </a:rPr>
              <a:t>PUC oversight</a:t>
            </a:r>
            <a:endParaRPr dirty="0">
              <a:latin typeface="Overpass"/>
              <a:ea typeface="Overpass"/>
              <a:cs typeface="Overpass"/>
              <a:sym typeface="Overpass"/>
            </a:endParaRPr>
          </a:p>
          <a:p>
            <a:pPr marL="914400" lvl="1" indent="-406400" algn="l" rtl="0">
              <a:lnSpc>
                <a:spcPct val="100000"/>
              </a:lnSpc>
              <a:spcBef>
                <a:spcPts val="0"/>
              </a:spcBef>
              <a:spcAft>
                <a:spcPts val="0"/>
              </a:spcAft>
              <a:buSzPts val="2800"/>
              <a:buFont typeface="Overpass"/>
              <a:buChar char="•"/>
            </a:pPr>
            <a:r>
              <a:rPr lang="en-US" dirty="0">
                <a:latin typeface="Overpass"/>
                <a:ea typeface="Overpass"/>
                <a:cs typeface="Overpass"/>
                <a:sym typeface="Overpass"/>
              </a:rPr>
              <a:t>PUC-FERC coord.</a:t>
            </a:r>
            <a:endParaRPr dirty="0">
              <a:latin typeface="Overpass"/>
              <a:ea typeface="Overpass"/>
              <a:cs typeface="Overpass"/>
              <a:sym typeface="Overpass"/>
            </a:endParaRPr>
          </a:p>
          <a:p>
            <a:pPr marL="228600" lvl="0" indent="-101600" algn="l" rtl="0">
              <a:lnSpc>
                <a:spcPct val="90000"/>
              </a:lnSpc>
              <a:spcBef>
                <a:spcPts val="1000"/>
              </a:spcBef>
              <a:spcAft>
                <a:spcPts val="0"/>
              </a:spcAft>
              <a:buClr>
                <a:schemeClr val="dk1"/>
              </a:buClr>
              <a:buSzPts val="2000"/>
              <a:buNone/>
            </a:pPr>
            <a:endParaRPr sz="2000" dirty="0">
              <a:latin typeface="Overpass"/>
              <a:ea typeface="Overpass"/>
              <a:cs typeface="Overpass"/>
              <a:sym typeface="Overpass"/>
            </a:endParaRPr>
          </a:p>
        </p:txBody>
      </p:sp>
      <p:cxnSp>
        <p:nvCxnSpPr>
          <p:cNvPr id="138" name="Google Shape;138;g38d41cb0687_0_6"/>
          <p:cNvCxnSpPr/>
          <p:nvPr/>
        </p:nvCxnSpPr>
        <p:spPr>
          <a:xfrm>
            <a:off x="2758699" y="1565329"/>
            <a:ext cx="6726300" cy="0"/>
          </a:xfrm>
          <a:prstGeom prst="straightConnector1">
            <a:avLst/>
          </a:prstGeom>
          <a:noFill/>
          <a:ln w="25400" cap="flat" cmpd="sng">
            <a:solidFill>
              <a:srgbClr val="D70000"/>
            </a:solidFill>
            <a:prstDash val="solid"/>
            <a:miter lim="800000"/>
            <a:headEnd type="none" w="sm" len="sm"/>
            <a:tailEnd type="none" w="sm" len="sm"/>
          </a:ln>
        </p:spPr>
      </p:cxnSp>
      <p:pic>
        <p:nvPicPr>
          <p:cNvPr id="139" name="Google Shape;139;g38d41cb0687_0_6"/>
          <p:cNvPicPr preferRelativeResize="0"/>
          <p:nvPr/>
        </p:nvPicPr>
        <p:blipFill>
          <a:blip r:embed="rId3">
            <a:alphaModFix/>
          </a:blip>
          <a:stretch>
            <a:fillRect/>
          </a:stretch>
        </p:blipFill>
        <p:spPr>
          <a:xfrm>
            <a:off x="5255000" y="1903950"/>
            <a:ext cx="6937000" cy="4390650"/>
          </a:xfrm>
          <a:prstGeom prst="rect">
            <a:avLst/>
          </a:prstGeom>
          <a:noFill/>
          <a:ln>
            <a:noFill/>
          </a:ln>
        </p:spPr>
      </p:pic>
      <p:sp>
        <p:nvSpPr>
          <p:cNvPr id="140" name="Google Shape;140;g38d41cb0687_0_6"/>
          <p:cNvSpPr txBox="1"/>
          <p:nvPr/>
        </p:nvSpPr>
        <p:spPr>
          <a:xfrm>
            <a:off x="1676390" y="6122825"/>
            <a:ext cx="10515600"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000000"/>
                </a:solidFill>
                <a:latin typeface="Arial"/>
                <a:ea typeface="Arial"/>
                <a:cs typeface="Arial"/>
                <a:sym typeface="Arial"/>
              </a:rPr>
              <a:t>Source</a:t>
            </a:r>
            <a:r>
              <a:rPr lang="en-US" sz="1000" dirty="0"/>
              <a:t>s: </a:t>
            </a:r>
            <a:endParaRPr sz="1000" dirty="0"/>
          </a:p>
          <a:p>
            <a:pPr marL="0" marR="0" lvl="0" indent="0" algn="l" rtl="0">
              <a:lnSpc>
                <a:spcPct val="100000"/>
              </a:lnSpc>
              <a:spcBef>
                <a:spcPts val="0"/>
              </a:spcBef>
              <a:spcAft>
                <a:spcPts val="0"/>
              </a:spcAft>
              <a:buNone/>
            </a:pPr>
            <a:r>
              <a:rPr lang="en-US" sz="1000" u="sng" dirty="0">
                <a:solidFill>
                  <a:schemeClr val="hlink"/>
                </a:solidFill>
                <a:hlinkClick r:id="rId4"/>
              </a:rPr>
              <a:t>PJM &amp; Jeffries LLC </a:t>
            </a:r>
            <a:r>
              <a:rPr lang="en-US" sz="1000" dirty="0"/>
              <a:t>(2025)</a:t>
            </a:r>
            <a:endParaRPr sz="1000" dirty="0"/>
          </a:p>
          <a:p>
            <a:pPr marL="0" marR="0" lvl="0" indent="0" algn="l" rtl="0">
              <a:lnSpc>
                <a:spcPct val="100000"/>
              </a:lnSpc>
              <a:spcBef>
                <a:spcPts val="0"/>
              </a:spcBef>
              <a:spcAft>
                <a:spcPts val="0"/>
              </a:spcAft>
              <a:buNone/>
            </a:pPr>
            <a:r>
              <a:rPr lang="en-US" sz="1000" dirty="0"/>
              <a:t>E3 (2025): </a:t>
            </a:r>
            <a:r>
              <a:rPr lang="en-US" sz="1000" u="sng" dirty="0">
                <a:solidFill>
                  <a:schemeClr val="hlink"/>
                </a:solidFill>
                <a:hlinkClick r:id="rId5"/>
              </a:rPr>
              <a:t>Balancing Risk and Growth</a:t>
            </a:r>
            <a:endParaRPr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2" name="Picture 1">
            <a:extLst>
              <a:ext uri="{FF2B5EF4-FFF2-40B4-BE49-F238E27FC236}">
                <a16:creationId xmlns:a16="http://schemas.microsoft.com/office/drawing/2014/main" id="{DE93C013-DFCC-5F8D-2FCC-6D4F589C2F5A}"/>
              </a:ext>
            </a:extLst>
          </p:cNvPr>
          <p:cNvPicPr>
            <a:picLocks noChangeAspect="1"/>
          </p:cNvPicPr>
          <p:nvPr/>
        </p:nvPicPr>
        <p:blipFill>
          <a:blip r:embed="rId3"/>
          <a:stretch>
            <a:fillRect/>
          </a:stretch>
        </p:blipFill>
        <p:spPr>
          <a:xfrm>
            <a:off x="6775450" y="3600946"/>
            <a:ext cx="5416550" cy="3274223"/>
          </a:xfrm>
          <a:prstGeom prst="rect">
            <a:avLst/>
          </a:prstGeom>
        </p:spPr>
      </p:pic>
      <p:sp>
        <p:nvSpPr>
          <p:cNvPr id="196" name="Google Shape;196;g38bd57b0e98_0_35"/>
          <p:cNvSpPr txBox="1">
            <a:spLocks noGrp="1"/>
          </p:cNvSpPr>
          <p:nvPr>
            <p:ph type="title"/>
          </p:nvPr>
        </p:nvSpPr>
        <p:spPr>
          <a:xfrm>
            <a:off x="0" y="365125"/>
            <a:ext cx="12192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a:latin typeface="Overpass Black"/>
                <a:ea typeface="Overpass Black"/>
                <a:cs typeface="Overpass Black"/>
                <a:sym typeface="Overpass Black"/>
              </a:rPr>
              <a:t>Markets &gt; CoS Regulation</a:t>
            </a:r>
            <a:endParaRPr>
              <a:latin typeface="Overpass Black"/>
              <a:ea typeface="Overpass Black"/>
              <a:cs typeface="Overpass Black"/>
              <a:sym typeface="Overpass Black"/>
            </a:endParaRPr>
          </a:p>
        </p:txBody>
      </p:sp>
      <p:sp>
        <p:nvSpPr>
          <p:cNvPr id="197" name="Google Shape;197;g38bd57b0e98_0_35"/>
          <p:cNvSpPr txBox="1">
            <a:spLocks noGrp="1"/>
          </p:cNvSpPr>
          <p:nvPr>
            <p:ph type="body" idx="1"/>
          </p:nvPr>
        </p:nvSpPr>
        <p:spPr>
          <a:xfrm>
            <a:off x="78106" y="1690826"/>
            <a:ext cx="12020400" cy="3834900"/>
          </a:xfrm>
          <a:prstGeom prst="rect">
            <a:avLst/>
          </a:prstGeom>
          <a:noFill/>
          <a:ln>
            <a:noFill/>
          </a:ln>
        </p:spPr>
        <p:txBody>
          <a:bodyPr spcFirstLastPara="1" wrap="square" lIns="91425" tIns="45700" rIns="91425" bIns="45700" anchor="t" anchorCtr="0">
            <a:noAutofit/>
          </a:bodyPr>
          <a:lstStyle/>
          <a:p>
            <a:pPr marL="228600" lvl="0" indent="-304800" algn="l" rtl="0">
              <a:lnSpc>
                <a:spcPct val="100000"/>
              </a:lnSpc>
              <a:spcBef>
                <a:spcPts val="0"/>
              </a:spcBef>
              <a:spcAft>
                <a:spcPts val="0"/>
              </a:spcAft>
              <a:buSzPts val="3200"/>
              <a:buFont typeface="Overpass"/>
              <a:buChar char="•"/>
            </a:pPr>
            <a:r>
              <a:rPr lang="en-US" sz="3200" dirty="0">
                <a:latin typeface="Overpass"/>
                <a:ea typeface="Overpass"/>
                <a:cs typeface="Overpass"/>
                <a:sym typeface="Overpass"/>
              </a:rPr>
              <a:t>Both models attract capital</a:t>
            </a:r>
            <a:endParaRPr sz="3200" dirty="0">
              <a:latin typeface="Overpass"/>
              <a:ea typeface="Overpass"/>
              <a:cs typeface="Overpass"/>
              <a:sym typeface="Overpass"/>
            </a:endParaRPr>
          </a:p>
          <a:p>
            <a:pPr marL="228600" lvl="0" indent="-304800" algn="l" rtl="0">
              <a:lnSpc>
                <a:spcPct val="100000"/>
              </a:lnSpc>
              <a:spcBef>
                <a:spcPts val="0"/>
              </a:spcBef>
              <a:spcAft>
                <a:spcPts val="0"/>
              </a:spcAft>
              <a:buSzPts val="3200"/>
              <a:buFont typeface="Overpass"/>
              <a:buChar char="•"/>
            </a:pPr>
            <a:r>
              <a:rPr lang="en-US" sz="3200" dirty="0">
                <a:latin typeface="Overpass"/>
                <a:ea typeface="Overpass"/>
                <a:cs typeface="Overpass"/>
                <a:sym typeface="Overpass"/>
              </a:rPr>
              <a:t>Market cost advantage:</a:t>
            </a:r>
          </a:p>
          <a:p>
            <a:pPr marL="914400" lvl="1" indent="-406400" algn="l" rtl="0">
              <a:lnSpc>
                <a:spcPct val="100000"/>
              </a:lnSpc>
              <a:spcBef>
                <a:spcPts val="0"/>
              </a:spcBef>
              <a:spcAft>
                <a:spcPts val="0"/>
              </a:spcAft>
              <a:buSzPts val="2800"/>
              <a:buFont typeface="Overpass"/>
              <a:buChar char="•"/>
            </a:pPr>
            <a:r>
              <a:rPr lang="en-US" dirty="0">
                <a:latin typeface="Overpass"/>
                <a:ea typeface="Overpass"/>
                <a:cs typeface="Overpass"/>
                <a:sym typeface="Overpass"/>
              </a:rPr>
              <a:t>Generation </a:t>
            </a:r>
            <a:r>
              <a:rPr lang="en-US" dirty="0" err="1">
                <a:latin typeface="Overpass"/>
                <a:ea typeface="Overpass"/>
                <a:cs typeface="Overpass"/>
                <a:sym typeface="Overpass"/>
              </a:rPr>
              <a:t>OpEx</a:t>
            </a:r>
            <a:r>
              <a:rPr lang="en-US" dirty="0">
                <a:latin typeface="Overpass"/>
                <a:ea typeface="Overpass"/>
                <a:cs typeface="Overpass"/>
                <a:sym typeface="Overpass"/>
              </a:rPr>
              <a:t>, </a:t>
            </a:r>
            <a:r>
              <a:rPr lang="en-US" dirty="0" err="1">
                <a:latin typeface="Overpass"/>
                <a:ea typeface="Overpass"/>
                <a:cs typeface="Overpass"/>
                <a:sym typeface="Overpass"/>
              </a:rPr>
              <a:t>CapEx</a:t>
            </a:r>
            <a:r>
              <a:rPr lang="en-US" dirty="0">
                <a:latin typeface="Overpass"/>
                <a:ea typeface="Overpass"/>
                <a:cs typeface="Overpass"/>
                <a:sym typeface="Overpass"/>
              </a:rPr>
              <a:t>, innovation</a:t>
            </a:r>
          </a:p>
          <a:p>
            <a:pPr marL="914400" lvl="1" indent="-406400" algn="l" rtl="0">
              <a:lnSpc>
                <a:spcPct val="100000"/>
              </a:lnSpc>
              <a:spcBef>
                <a:spcPts val="0"/>
              </a:spcBef>
              <a:spcAft>
                <a:spcPts val="0"/>
              </a:spcAft>
              <a:buSzPts val="2800"/>
              <a:buFont typeface="Overpass"/>
              <a:buChar char="•"/>
            </a:pPr>
            <a:r>
              <a:rPr lang="en-US" dirty="0">
                <a:latin typeface="Overpass"/>
                <a:ea typeface="Overpass"/>
                <a:cs typeface="Overpass"/>
                <a:sym typeface="Overpass"/>
              </a:rPr>
              <a:t>Retail cost, product innovation </a:t>
            </a:r>
          </a:p>
          <a:p>
            <a:pPr marL="914400" lvl="1" indent="-406400" algn="l" rtl="0">
              <a:lnSpc>
                <a:spcPct val="100000"/>
              </a:lnSpc>
              <a:spcBef>
                <a:spcPts val="0"/>
              </a:spcBef>
              <a:spcAft>
                <a:spcPts val="0"/>
              </a:spcAft>
              <a:buSzPts val="2800"/>
              <a:buFont typeface="Overpass"/>
              <a:buChar char="•"/>
            </a:pPr>
            <a:r>
              <a:rPr lang="en-US" dirty="0">
                <a:latin typeface="Overpass"/>
                <a:ea typeface="Overpass"/>
                <a:cs typeface="Overpass"/>
                <a:sym typeface="Overpass"/>
              </a:rPr>
              <a:t>C&amp;I market access movement</a:t>
            </a:r>
          </a:p>
          <a:p>
            <a:pPr marL="914400" lvl="1" indent="-406400" algn="l" rtl="0">
              <a:lnSpc>
                <a:spcPct val="100000"/>
              </a:lnSpc>
              <a:spcBef>
                <a:spcPts val="0"/>
              </a:spcBef>
              <a:spcAft>
                <a:spcPts val="0"/>
              </a:spcAft>
              <a:buSzPts val="2800"/>
              <a:buFont typeface="Overpass"/>
              <a:buChar char="•"/>
            </a:pPr>
            <a:r>
              <a:rPr lang="en-US" dirty="0">
                <a:latin typeface="Overpass"/>
                <a:ea typeface="Overpass"/>
                <a:cs typeface="Overpass"/>
                <a:sym typeface="Overpass"/>
              </a:rPr>
              <a:t>Econ profile more market conducive </a:t>
            </a:r>
            <a:endParaRPr dirty="0">
              <a:latin typeface="Overpass"/>
              <a:ea typeface="Overpass"/>
              <a:cs typeface="Overpass"/>
              <a:sym typeface="Overpass"/>
            </a:endParaRPr>
          </a:p>
          <a:p>
            <a:pPr marL="228600" marR="0" lvl="0" indent="-304800" algn="l" rtl="0">
              <a:lnSpc>
                <a:spcPct val="100000"/>
              </a:lnSpc>
              <a:spcBef>
                <a:spcPts val="0"/>
              </a:spcBef>
              <a:spcAft>
                <a:spcPts val="0"/>
              </a:spcAft>
              <a:buSzPts val="3200"/>
              <a:buFont typeface="Overpass"/>
              <a:buChar char="•"/>
            </a:pPr>
            <a:r>
              <a:rPr lang="en-US" sz="3200" dirty="0">
                <a:latin typeface="Overpass"/>
                <a:ea typeface="Overpass"/>
                <a:cs typeface="Overpass"/>
                <a:sym typeface="Overpass"/>
              </a:rPr>
              <a:t>Market improvement: </a:t>
            </a:r>
            <a:endParaRPr sz="3200" dirty="0">
              <a:latin typeface="Overpass"/>
              <a:ea typeface="Overpass"/>
              <a:cs typeface="Overpass"/>
              <a:sym typeface="Overpass"/>
            </a:endParaRPr>
          </a:p>
          <a:p>
            <a:pPr marL="914400" marR="0" lvl="1" indent="-406400" algn="l" rtl="0">
              <a:lnSpc>
                <a:spcPct val="100000"/>
              </a:lnSpc>
              <a:spcBef>
                <a:spcPts val="0"/>
              </a:spcBef>
              <a:spcAft>
                <a:spcPts val="0"/>
              </a:spcAft>
              <a:buSzPts val="2800"/>
              <a:buFont typeface="Overpass"/>
              <a:buChar char="•"/>
            </a:pPr>
            <a:r>
              <a:rPr lang="en-US" dirty="0">
                <a:latin typeface="Overpass"/>
                <a:ea typeface="Overpass"/>
                <a:cs typeface="Overpass"/>
                <a:sym typeface="Overpass"/>
              </a:rPr>
              <a:t>Governance, E&amp;AS market design </a:t>
            </a:r>
            <a:endParaRPr dirty="0">
              <a:latin typeface="Overpass"/>
              <a:ea typeface="Overpass"/>
              <a:cs typeface="Overpass"/>
              <a:sym typeface="Overpass"/>
            </a:endParaRPr>
          </a:p>
          <a:p>
            <a:pPr marL="914400" marR="0" lvl="1" indent="-406400" algn="l" rtl="0">
              <a:lnSpc>
                <a:spcPct val="100000"/>
              </a:lnSpc>
              <a:spcBef>
                <a:spcPts val="0"/>
              </a:spcBef>
              <a:spcAft>
                <a:spcPts val="0"/>
              </a:spcAft>
              <a:buSzPts val="2800"/>
              <a:buFont typeface="Overpass"/>
              <a:buChar char="•"/>
            </a:pPr>
            <a:r>
              <a:rPr lang="en-US" dirty="0">
                <a:latin typeface="Overpass"/>
                <a:ea typeface="Overpass"/>
                <a:cs typeface="Overpass"/>
                <a:sym typeface="Overpass"/>
              </a:rPr>
              <a:t>Capacity procurement rules</a:t>
            </a:r>
          </a:p>
          <a:p>
            <a:pPr marL="914400" marR="0" lvl="1" indent="-406400" algn="l" rtl="0">
              <a:lnSpc>
                <a:spcPct val="100000"/>
              </a:lnSpc>
              <a:spcBef>
                <a:spcPts val="0"/>
              </a:spcBef>
              <a:spcAft>
                <a:spcPts val="0"/>
              </a:spcAft>
              <a:buSzPts val="2800"/>
              <a:buFont typeface="Overpass"/>
              <a:buChar char="•"/>
            </a:pPr>
            <a:r>
              <a:rPr lang="en-US" dirty="0">
                <a:latin typeface="Overpass"/>
                <a:ea typeface="Overpass"/>
                <a:cs typeface="Overpass"/>
                <a:sym typeface="Overpass"/>
              </a:rPr>
              <a:t>Retail hedging, transparency, education</a:t>
            </a:r>
            <a:endParaRPr dirty="0">
              <a:latin typeface="Overpass"/>
              <a:ea typeface="Overpass"/>
              <a:cs typeface="Overpass"/>
              <a:sym typeface="Overpass"/>
            </a:endParaRPr>
          </a:p>
          <a:p>
            <a:pPr marL="0" marR="0" lvl="0" indent="0" algn="l" rtl="0">
              <a:lnSpc>
                <a:spcPct val="100000"/>
              </a:lnSpc>
              <a:spcBef>
                <a:spcPts val="0"/>
              </a:spcBef>
              <a:spcAft>
                <a:spcPts val="0"/>
              </a:spcAft>
              <a:buNone/>
            </a:pPr>
            <a:endParaRPr sz="3200" dirty="0">
              <a:latin typeface="Overpass"/>
              <a:ea typeface="Overpass"/>
              <a:cs typeface="Overpass"/>
              <a:sym typeface="Overpass"/>
            </a:endParaRPr>
          </a:p>
        </p:txBody>
      </p:sp>
      <p:cxnSp>
        <p:nvCxnSpPr>
          <p:cNvPr id="198" name="Google Shape;198;g38bd57b0e98_0_35"/>
          <p:cNvCxnSpPr/>
          <p:nvPr/>
        </p:nvCxnSpPr>
        <p:spPr>
          <a:xfrm>
            <a:off x="2758699" y="1565329"/>
            <a:ext cx="6726300" cy="0"/>
          </a:xfrm>
          <a:prstGeom prst="straightConnector1">
            <a:avLst/>
          </a:prstGeom>
          <a:noFill/>
          <a:ln w="25400" cap="flat" cmpd="sng">
            <a:solidFill>
              <a:srgbClr val="D70000"/>
            </a:solidFill>
            <a:prstDash val="solid"/>
            <a:miter lim="800000"/>
            <a:headEnd type="none" w="sm" len="sm"/>
            <a:tailEnd type="none" w="sm" len="sm"/>
          </a:ln>
        </p:spPr>
      </p:cxnSp>
      <p:pic>
        <p:nvPicPr>
          <p:cNvPr id="199" name="Google Shape;199;g38bd57b0e98_0_35"/>
          <p:cNvPicPr preferRelativeResize="0"/>
          <p:nvPr/>
        </p:nvPicPr>
        <p:blipFill>
          <a:blip r:embed="rId4">
            <a:alphaModFix/>
          </a:blip>
          <a:stretch>
            <a:fillRect/>
          </a:stretch>
        </p:blipFill>
        <p:spPr>
          <a:xfrm>
            <a:off x="10058319" y="1355779"/>
            <a:ext cx="1990725" cy="419100"/>
          </a:xfrm>
          <a:prstGeom prst="rect">
            <a:avLst/>
          </a:prstGeom>
          <a:noFill/>
          <a:ln>
            <a:noFill/>
          </a:ln>
        </p:spPr>
      </p:pic>
      <p:sp>
        <p:nvSpPr>
          <p:cNvPr id="200" name="Google Shape;200;g38bd57b0e98_0_35"/>
          <p:cNvSpPr txBox="1"/>
          <p:nvPr/>
        </p:nvSpPr>
        <p:spPr>
          <a:xfrm>
            <a:off x="7600950" y="1708151"/>
            <a:ext cx="4591050" cy="189279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50" dirty="0">
                <a:solidFill>
                  <a:srgbClr val="FF0000"/>
                </a:solidFill>
                <a:highlight>
                  <a:srgbClr val="FFFFFF"/>
                </a:highlight>
                <a:latin typeface="Georgia"/>
                <a:ea typeface="Georgia"/>
                <a:cs typeface="Georgia"/>
                <a:sym typeface="Georgia"/>
              </a:rPr>
              <a:t>“wholesale competition worked as intended…easy entry and exit markets of ERCOT, California, and the Northeast, and much more slowly in the vertically integrated Midwest, West and Southeast.”</a:t>
            </a:r>
            <a:endParaRPr sz="1850" dirty="0">
              <a:solidFill>
                <a:srgbClr val="FF0000"/>
              </a:solidFill>
              <a:highlight>
                <a:srgbClr val="FFFFFF"/>
              </a:highlight>
              <a:latin typeface="Georgia"/>
              <a:ea typeface="Georgia"/>
              <a:cs typeface="Georgia"/>
              <a:sym typeface="Georgia"/>
            </a:endParaRPr>
          </a:p>
          <a:p>
            <a:pPr marL="457200" lvl="0" indent="-346075" algn="l" rtl="0">
              <a:spcBef>
                <a:spcPts val="0"/>
              </a:spcBef>
              <a:spcAft>
                <a:spcPts val="0"/>
              </a:spcAft>
              <a:buClr>
                <a:srgbClr val="FF0000"/>
              </a:buClr>
              <a:buSzPts val="1850"/>
              <a:buFont typeface="Georgia"/>
              <a:buChar char="-"/>
            </a:pPr>
            <a:r>
              <a:rPr lang="en-US" sz="1850" dirty="0">
                <a:solidFill>
                  <a:srgbClr val="FF0000"/>
                </a:solidFill>
                <a:highlight>
                  <a:srgbClr val="FFFFFF"/>
                </a:highlight>
                <a:latin typeface="Georgia"/>
                <a:ea typeface="Georgia"/>
                <a:cs typeface="Georgia"/>
                <a:sym typeface="Georgia"/>
              </a:rPr>
              <a:t>2017 DOE Reliability Report lead</a:t>
            </a:r>
            <a:endParaRPr sz="1850" dirty="0">
              <a:solidFill>
                <a:srgbClr val="FF0000"/>
              </a:solidFill>
              <a:highlight>
                <a:srgbClr val="FFFFFF"/>
              </a:highlight>
              <a:latin typeface="Georgia"/>
              <a:ea typeface="Georgia"/>
              <a:cs typeface="Georgia"/>
              <a:sym typeface="Georgia"/>
            </a:endParaRPr>
          </a:p>
        </p:txBody>
      </p:sp>
      <p:sp>
        <p:nvSpPr>
          <p:cNvPr id="201" name="Google Shape;201;g38bd57b0e98_0_35"/>
          <p:cNvSpPr txBox="1"/>
          <p:nvPr/>
        </p:nvSpPr>
        <p:spPr>
          <a:xfrm>
            <a:off x="1249124" y="6356126"/>
            <a:ext cx="6726475"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rPr>
              <a:t>Sources: Bushnell (2017) restructuring economics </a:t>
            </a:r>
            <a:r>
              <a:rPr lang="en-US" sz="1000" u="sng" dirty="0">
                <a:solidFill>
                  <a:schemeClr val="hlink"/>
                </a:solidFill>
                <a:hlinkClick r:id="rId5"/>
              </a:rPr>
              <a:t>lit review</a:t>
            </a:r>
            <a:r>
              <a:rPr lang="en-US" sz="1000" dirty="0">
                <a:solidFill>
                  <a:schemeClr val="dk1"/>
                </a:solidFill>
              </a:rPr>
              <a:t>; </a:t>
            </a:r>
            <a:r>
              <a:rPr lang="en-US" sz="1000" dirty="0" err="1">
                <a:solidFill>
                  <a:schemeClr val="dk1"/>
                </a:solidFill>
              </a:rPr>
              <a:t>Yozwiak</a:t>
            </a:r>
            <a:r>
              <a:rPr lang="en-US" sz="1000" dirty="0">
                <a:solidFill>
                  <a:schemeClr val="dk1"/>
                </a:solidFill>
              </a:rPr>
              <a:t> (2025) “Gold-Plate or Glint” </a:t>
            </a:r>
            <a:r>
              <a:rPr lang="en-US" sz="1000" dirty="0">
                <a:solidFill>
                  <a:schemeClr val="dk1"/>
                </a:solidFill>
                <a:hlinkClick r:id="rId6"/>
              </a:rPr>
              <a:t>paper</a:t>
            </a:r>
            <a:r>
              <a:rPr lang="en-US" sz="1000" dirty="0">
                <a:solidFill>
                  <a:schemeClr val="dk1"/>
                </a:solidFill>
              </a:rPr>
              <a:t>; </a:t>
            </a:r>
            <a:r>
              <a:rPr lang="en-US" sz="1000" dirty="0">
                <a:solidFill>
                  <a:schemeClr val="dk1"/>
                </a:solidFill>
                <a:hlinkClick r:id="rId7"/>
              </a:rPr>
              <a:t>Hibbard</a:t>
            </a:r>
            <a:r>
              <a:rPr lang="en-US" sz="1000" dirty="0">
                <a:solidFill>
                  <a:schemeClr val="dk1"/>
                </a:solidFill>
              </a:rPr>
              <a:t> (2023); R Street Electric Paradigms paper (2023); Silverstein (2017) in </a:t>
            </a:r>
            <a:r>
              <a:rPr lang="en-US" sz="1000" i="1" u="sng" dirty="0" err="1">
                <a:solidFill>
                  <a:schemeClr val="hlink"/>
                </a:solidFill>
                <a:hlinkClick r:id="rId8"/>
              </a:rPr>
              <a:t>UtilityDive</a:t>
            </a:r>
            <a:endParaRPr sz="1000" i="1" dirty="0">
              <a:solidFill>
                <a:schemeClr val="dk1"/>
              </a:solidFill>
            </a:endParaRPr>
          </a:p>
        </p:txBody>
      </p:sp>
      <p:pic>
        <p:nvPicPr>
          <p:cNvPr id="3" name="Google Shape;158;p11" descr="A group of colorful squares with black text&#10;&#10;Description automatically generated">
            <a:extLst>
              <a:ext uri="{FF2B5EF4-FFF2-40B4-BE49-F238E27FC236}">
                <a16:creationId xmlns:a16="http://schemas.microsoft.com/office/drawing/2014/main" id="{FC77A094-39C5-A54E-1B2B-7D36D76F7D04}"/>
              </a:ext>
            </a:extLst>
          </p:cNvPr>
          <p:cNvPicPr preferRelativeResize="0"/>
          <p:nvPr/>
        </p:nvPicPr>
        <p:blipFill rotWithShape="1">
          <a:blip r:embed="rId9">
            <a:alphaModFix/>
          </a:blip>
          <a:srcRect/>
          <a:stretch/>
        </p:blipFill>
        <p:spPr>
          <a:xfrm>
            <a:off x="11201400" y="5702300"/>
            <a:ext cx="990600" cy="878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cxnSp>
        <p:nvCxnSpPr>
          <p:cNvPr id="263" name="Google Shape;263;p14"/>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pic>
        <p:nvPicPr>
          <p:cNvPr id="264" name="Google Shape;264;p14"/>
          <p:cNvPicPr preferRelativeResize="0"/>
          <p:nvPr/>
        </p:nvPicPr>
        <p:blipFill rotWithShape="1">
          <a:blip r:embed="rId3">
            <a:alphaModFix/>
          </a:blip>
          <a:srcRect/>
          <a:stretch/>
        </p:blipFill>
        <p:spPr>
          <a:xfrm>
            <a:off x="1643183" y="219439"/>
            <a:ext cx="9755502" cy="6419121"/>
          </a:xfrm>
          <a:prstGeom prst="rect">
            <a:avLst/>
          </a:prstGeom>
          <a:noFill/>
          <a:ln>
            <a:noFill/>
          </a:ln>
        </p:spPr>
      </p:pic>
      <p:sp>
        <p:nvSpPr>
          <p:cNvPr id="265" name="Google Shape;265;p14"/>
          <p:cNvSpPr txBox="1"/>
          <p:nvPr/>
        </p:nvSpPr>
        <p:spPr>
          <a:xfrm>
            <a:off x="1553228" y="6550223"/>
            <a:ext cx="336950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Source </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link</a:t>
            </a:r>
            <a:r>
              <a:rPr lang="en-US" sz="1400" b="0" i="0" u="none" strike="noStrike" cap="none">
                <a:solidFill>
                  <a:srgbClr val="000000"/>
                </a:solidFill>
                <a:latin typeface="Arial"/>
                <a:ea typeface="Arial"/>
                <a:cs typeface="Arial"/>
                <a:sym typeface="Arial"/>
              </a:rPr>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a:latin typeface="Overpass Black"/>
                <a:ea typeface="Overpass Black"/>
                <a:cs typeface="Overpass Black"/>
                <a:sym typeface="Overpass Black"/>
              </a:rPr>
              <a:t>Generation Post-OBBBA</a:t>
            </a:r>
            <a:endParaRPr>
              <a:latin typeface="Overpass Black"/>
              <a:ea typeface="Overpass Black"/>
              <a:cs typeface="Overpass Black"/>
              <a:sym typeface="Overpass Black"/>
            </a:endParaRPr>
          </a:p>
        </p:txBody>
      </p:sp>
      <p:cxnSp>
        <p:nvCxnSpPr>
          <p:cNvPr id="127" name="Google Shape;127;p6"/>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sp>
        <p:nvSpPr>
          <p:cNvPr id="128" name="Google Shape;128;p6"/>
          <p:cNvSpPr txBox="1"/>
          <p:nvPr/>
        </p:nvSpPr>
        <p:spPr>
          <a:xfrm>
            <a:off x="3046971" y="6336550"/>
            <a:ext cx="7422300" cy="32280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Source: 2025 </a:t>
            </a:r>
            <a:r>
              <a:rPr lang="en-US" sz="1400" b="0" i="0" u="sng" strike="noStrike" cap="none" dirty="0">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S&amp;P Global</a:t>
            </a:r>
            <a:r>
              <a:rPr lang="en-US" dirty="0">
                <a:latin typeface="Calibri"/>
                <a:ea typeface="Calibri"/>
                <a:cs typeface="Calibri"/>
                <a:sym typeface="Calibri"/>
              </a:rPr>
              <a:t> and R Street Reliability Priorities </a:t>
            </a:r>
            <a:r>
              <a:rPr lang="en-US" dirty="0">
                <a:latin typeface="Calibri"/>
                <a:ea typeface="Calibri"/>
                <a:cs typeface="Calibri"/>
                <a:sym typeface="Calibri"/>
                <a:hlinkClick r:id="rId4"/>
              </a:rPr>
              <a:t>paper</a:t>
            </a:r>
            <a:r>
              <a:rPr lang="en-US" dirty="0">
                <a:latin typeface="Calibri"/>
                <a:ea typeface="Calibri"/>
                <a:cs typeface="Calibri"/>
                <a:sym typeface="Calibri"/>
              </a:rPr>
              <a:t>. </a:t>
            </a:r>
            <a:endParaRPr sz="1400" b="0" i="0" u="sng" strike="noStrike" cap="none" dirty="0">
              <a:solidFill>
                <a:srgbClr val="0563C1"/>
              </a:solidFill>
              <a:latin typeface="Calibri"/>
              <a:ea typeface="Calibri"/>
              <a:cs typeface="Calibri"/>
              <a:sym typeface="Calibri"/>
            </a:endParaRPr>
          </a:p>
        </p:txBody>
      </p:sp>
      <p:sp>
        <p:nvSpPr>
          <p:cNvPr id="129" name="Google Shape;129;p6"/>
          <p:cNvSpPr txBox="1"/>
          <p:nvPr/>
        </p:nvSpPr>
        <p:spPr>
          <a:xfrm>
            <a:off x="122600" y="1791225"/>
            <a:ext cx="6830650" cy="3044100"/>
          </a:xfrm>
          <a:prstGeom prst="rect">
            <a:avLst/>
          </a:prstGeom>
          <a:noFill/>
          <a:ln>
            <a:noFill/>
          </a:ln>
        </p:spPr>
        <p:txBody>
          <a:bodyPr spcFirstLastPara="1" wrap="square" lIns="91425" tIns="45700" rIns="91425" bIns="45700" anchor="t" anchorCtr="0">
            <a:noAutofit/>
          </a:bodyPr>
          <a:lstStyle/>
          <a:p>
            <a:pPr marL="50800" marR="0" lvl="0" indent="0" algn="l" rtl="0">
              <a:lnSpc>
                <a:spcPct val="90000"/>
              </a:lnSpc>
              <a:spcBef>
                <a:spcPts val="1000"/>
              </a:spcBef>
              <a:spcAft>
                <a:spcPts val="0"/>
              </a:spcAft>
              <a:buClr>
                <a:schemeClr val="dk1"/>
              </a:buClr>
              <a:buSzPts val="2800"/>
              <a:buFont typeface="Arial"/>
              <a:buNone/>
            </a:pPr>
            <a:r>
              <a:rPr lang="en-US" sz="1900" i="0" u="none" strike="noStrike" cap="none" dirty="0">
                <a:solidFill>
                  <a:srgbClr val="FF0000"/>
                </a:solidFill>
                <a:latin typeface="Overpass"/>
                <a:ea typeface="Overpass"/>
                <a:cs typeface="Overpass"/>
                <a:sym typeface="Overpass"/>
              </a:rPr>
              <a:t>S&amp;P: “Risk—not capital—is the constraint on wind and solar PV [photovoltaic] growth. A wide range of major players across the energy and finance industries have indicated no change to investment strategies—including investment in wind and solar PV—amid the dramatic change in tone from the US government, removal of climate-specific languages from websites, and select high-profile shifts, such as BP’s pivot back to fossil fuels.</a:t>
            </a:r>
            <a:endParaRPr sz="900" dirty="0"/>
          </a:p>
          <a:p>
            <a:pPr marL="50800" marR="0" lvl="0" indent="0" algn="l" rtl="0">
              <a:lnSpc>
                <a:spcPct val="90000"/>
              </a:lnSpc>
              <a:spcBef>
                <a:spcPts val="1000"/>
              </a:spcBef>
              <a:spcAft>
                <a:spcPts val="0"/>
              </a:spcAft>
              <a:buClr>
                <a:schemeClr val="dk1"/>
              </a:buClr>
              <a:buSzPts val="2800"/>
              <a:buFont typeface="Arial"/>
              <a:buNone/>
            </a:pPr>
            <a:r>
              <a:rPr lang="en-US" sz="1900" i="0" u="none" strike="noStrike" cap="none" dirty="0">
                <a:solidFill>
                  <a:srgbClr val="FF0000"/>
                </a:solidFill>
                <a:latin typeface="Overpass"/>
                <a:ea typeface="Overpass"/>
                <a:cs typeface="Overpass"/>
                <a:sym typeface="Overpass"/>
              </a:rPr>
              <a:t>This largely tracks with our understanding that considerable capital desires to invest in clean energy because it has market value even without subsidization. While we anticipate that less subsidy will consequently reduce investment, it is important to appreciate that other factors driving investment and the uptake of clean energy are still at work.”</a:t>
            </a:r>
            <a:endParaRPr sz="2700" i="0" u="none" strike="noStrike" cap="none" dirty="0">
              <a:solidFill>
                <a:srgbClr val="FF0000"/>
              </a:solidFill>
              <a:latin typeface="Overpass"/>
              <a:ea typeface="Overpass"/>
              <a:cs typeface="Overpass"/>
              <a:sym typeface="Overpass"/>
            </a:endParaRPr>
          </a:p>
          <a:p>
            <a:pPr marL="228600" marR="0" lvl="0" indent="-101600" algn="l" rtl="0">
              <a:lnSpc>
                <a:spcPct val="90000"/>
              </a:lnSpc>
              <a:spcBef>
                <a:spcPts val="1000"/>
              </a:spcBef>
              <a:spcAft>
                <a:spcPts val="0"/>
              </a:spcAft>
              <a:buClr>
                <a:schemeClr val="dk1"/>
              </a:buClr>
              <a:buSzPts val="2000"/>
              <a:buFont typeface="Arial"/>
              <a:buNone/>
            </a:pPr>
            <a:endParaRPr sz="1500" i="0" u="none" strike="noStrike" cap="none" dirty="0">
              <a:solidFill>
                <a:schemeClr val="dk1"/>
              </a:solidFill>
              <a:latin typeface="Overpass"/>
              <a:ea typeface="Overpass"/>
              <a:cs typeface="Overpass"/>
              <a:sym typeface="Overpass"/>
            </a:endParaRPr>
          </a:p>
        </p:txBody>
      </p:sp>
      <p:pic>
        <p:nvPicPr>
          <p:cNvPr id="4" name="Picture 3">
            <a:extLst>
              <a:ext uri="{FF2B5EF4-FFF2-40B4-BE49-F238E27FC236}">
                <a16:creationId xmlns:a16="http://schemas.microsoft.com/office/drawing/2014/main" id="{0F23900F-0FDB-47CD-6390-AFF40147140F}"/>
              </a:ext>
            </a:extLst>
          </p:cNvPr>
          <p:cNvPicPr>
            <a:picLocks noChangeAspect="1"/>
          </p:cNvPicPr>
          <p:nvPr/>
        </p:nvPicPr>
        <p:blipFill>
          <a:blip r:embed="rId5"/>
          <a:stretch>
            <a:fillRect/>
          </a:stretch>
        </p:blipFill>
        <p:spPr>
          <a:xfrm>
            <a:off x="6953250" y="2006539"/>
            <a:ext cx="5116150" cy="391529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g38bd57b0e98_0_22"/>
          <p:cNvPicPr preferRelativeResize="0"/>
          <p:nvPr/>
        </p:nvPicPr>
        <p:blipFill>
          <a:blip r:embed="rId3">
            <a:alphaModFix/>
          </a:blip>
          <a:stretch>
            <a:fillRect/>
          </a:stretch>
        </p:blipFill>
        <p:spPr>
          <a:xfrm>
            <a:off x="5994950" y="1843225"/>
            <a:ext cx="6044650" cy="4339800"/>
          </a:xfrm>
          <a:prstGeom prst="rect">
            <a:avLst/>
          </a:prstGeom>
          <a:noFill/>
          <a:ln>
            <a:noFill/>
          </a:ln>
        </p:spPr>
      </p:pic>
      <p:sp>
        <p:nvSpPr>
          <p:cNvPr id="167" name="Google Shape;167;g38bd57b0e98_0_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a:latin typeface="Overpass Black"/>
                <a:ea typeface="Overpass Black"/>
                <a:cs typeface="Overpass Black"/>
                <a:sym typeface="Overpass Black"/>
              </a:rPr>
              <a:t>ERCOT Case</a:t>
            </a:r>
            <a:endParaRPr>
              <a:latin typeface="Overpass Black"/>
              <a:ea typeface="Overpass Black"/>
              <a:cs typeface="Overpass Black"/>
              <a:sym typeface="Overpass Black"/>
            </a:endParaRPr>
          </a:p>
        </p:txBody>
      </p:sp>
      <p:sp>
        <p:nvSpPr>
          <p:cNvPr id="168" name="Google Shape;168;g38bd57b0e98_0_22"/>
          <p:cNvSpPr txBox="1">
            <a:spLocks noGrp="1"/>
          </p:cNvSpPr>
          <p:nvPr>
            <p:ph type="body" idx="1"/>
          </p:nvPr>
        </p:nvSpPr>
        <p:spPr>
          <a:xfrm>
            <a:off x="78093" y="2162432"/>
            <a:ext cx="6455100" cy="3363300"/>
          </a:xfrm>
          <a:prstGeom prst="rect">
            <a:avLst/>
          </a:prstGeom>
          <a:noFill/>
          <a:ln>
            <a:noFill/>
          </a:ln>
        </p:spPr>
        <p:txBody>
          <a:bodyPr spcFirstLastPara="1" wrap="square" lIns="91425" tIns="45700" rIns="91425" bIns="45700" anchor="t" anchorCtr="0">
            <a:noAutofit/>
          </a:bodyPr>
          <a:lstStyle/>
          <a:p>
            <a:pPr marL="228600" lvl="0" indent="-304800" algn="l" rtl="0">
              <a:lnSpc>
                <a:spcPct val="100000"/>
              </a:lnSpc>
              <a:spcBef>
                <a:spcPts val="0"/>
              </a:spcBef>
              <a:spcAft>
                <a:spcPts val="0"/>
              </a:spcAft>
              <a:buSzPts val="3200"/>
              <a:buFont typeface="Overpass"/>
              <a:buChar char="•"/>
            </a:pPr>
            <a:r>
              <a:rPr lang="en-US" sz="3200">
                <a:latin typeface="Overpass"/>
                <a:ea typeface="Overpass"/>
                <a:cs typeface="Overpass"/>
                <a:sym typeface="Overpass"/>
              </a:rPr>
              <a:t>Most load-growth ready state</a:t>
            </a:r>
            <a:endParaRPr sz="3200">
              <a:latin typeface="Overpass"/>
              <a:ea typeface="Overpass"/>
              <a:cs typeface="Overpass"/>
              <a:sym typeface="Overpass"/>
            </a:endParaRPr>
          </a:p>
          <a:p>
            <a:pPr marL="228600" lvl="0" indent="-304800" algn="l" rtl="0">
              <a:lnSpc>
                <a:spcPct val="100000"/>
              </a:lnSpc>
              <a:spcBef>
                <a:spcPts val="0"/>
              </a:spcBef>
              <a:spcAft>
                <a:spcPts val="0"/>
              </a:spcAft>
              <a:buSzPts val="3200"/>
              <a:buFont typeface="Overpass"/>
              <a:buChar char="•"/>
            </a:pPr>
            <a:r>
              <a:rPr lang="en-US" sz="3200">
                <a:latin typeface="Overpass"/>
                <a:ea typeface="Overpass"/>
                <a:cs typeface="Overpass"/>
                <a:sym typeface="Overpass"/>
              </a:rPr>
              <a:t>Market design improvements</a:t>
            </a:r>
            <a:endParaRPr sz="3200">
              <a:latin typeface="Overpass"/>
              <a:ea typeface="Overpass"/>
              <a:cs typeface="Overpass"/>
              <a:sym typeface="Overpass"/>
            </a:endParaRPr>
          </a:p>
          <a:p>
            <a:pPr marL="228600" lvl="0" indent="-304800" algn="l" rtl="0">
              <a:lnSpc>
                <a:spcPct val="100000"/>
              </a:lnSpc>
              <a:spcBef>
                <a:spcPts val="0"/>
              </a:spcBef>
              <a:spcAft>
                <a:spcPts val="0"/>
              </a:spcAft>
              <a:buSzPts val="3200"/>
              <a:buFont typeface="Overpass"/>
              <a:buChar char="•"/>
            </a:pPr>
            <a:r>
              <a:rPr lang="en-US" sz="3200">
                <a:latin typeface="Overpass"/>
                <a:ea typeface="Overpass"/>
                <a:cs typeface="Overpass"/>
                <a:sym typeface="Overpass"/>
              </a:rPr>
              <a:t>Large load rulemaking </a:t>
            </a:r>
            <a:endParaRPr sz="3200">
              <a:latin typeface="Overpass"/>
              <a:ea typeface="Overpass"/>
              <a:cs typeface="Overpass"/>
              <a:sym typeface="Overpass"/>
            </a:endParaRPr>
          </a:p>
          <a:p>
            <a:pPr marL="228600" lvl="0" indent="-304800" algn="l" rtl="0">
              <a:lnSpc>
                <a:spcPct val="100000"/>
              </a:lnSpc>
              <a:spcBef>
                <a:spcPts val="0"/>
              </a:spcBef>
              <a:spcAft>
                <a:spcPts val="0"/>
              </a:spcAft>
              <a:buSzPts val="3200"/>
              <a:buFont typeface="Overpass"/>
              <a:buChar char="•"/>
            </a:pPr>
            <a:r>
              <a:rPr lang="en-US" sz="3200">
                <a:latin typeface="Overpass"/>
                <a:ea typeface="Overpass"/>
                <a:cs typeface="Overpass"/>
                <a:sym typeface="Overpass"/>
              </a:rPr>
              <a:t>Transmission expansion </a:t>
            </a:r>
            <a:endParaRPr sz="3200">
              <a:latin typeface="Overpass"/>
              <a:ea typeface="Overpass"/>
              <a:cs typeface="Overpass"/>
              <a:sym typeface="Overpass"/>
            </a:endParaRPr>
          </a:p>
          <a:p>
            <a:pPr marL="228600" lvl="0" indent="-304800" algn="l" rtl="0">
              <a:lnSpc>
                <a:spcPct val="100000"/>
              </a:lnSpc>
              <a:spcBef>
                <a:spcPts val="0"/>
              </a:spcBef>
              <a:spcAft>
                <a:spcPts val="0"/>
              </a:spcAft>
              <a:buSzPts val="3200"/>
              <a:buFont typeface="Overpass"/>
              <a:buChar char="•"/>
            </a:pPr>
            <a:r>
              <a:rPr lang="en-US" sz="3200">
                <a:latin typeface="Overpass"/>
                <a:ea typeface="Overpass"/>
                <a:cs typeface="Overpass"/>
                <a:sym typeface="Overpass"/>
              </a:rPr>
              <a:t>Dispatchable reliability service reserve</a:t>
            </a:r>
            <a:endParaRPr sz="3200">
              <a:latin typeface="Overpass"/>
              <a:ea typeface="Overpass"/>
              <a:cs typeface="Overpass"/>
              <a:sym typeface="Overpass"/>
            </a:endParaRPr>
          </a:p>
          <a:p>
            <a:pPr marL="228600" lvl="0" indent="-304800" algn="l" rtl="0">
              <a:lnSpc>
                <a:spcPct val="100000"/>
              </a:lnSpc>
              <a:spcBef>
                <a:spcPts val="0"/>
              </a:spcBef>
              <a:spcAft>
                <a:spcPts val="0"/>
              </a:spcAft>
              <a:buSzPts val="3200"/>
              <a:buFont typeface="Overpass"/>
              <a:buChar char="•"/>
            </a:pPr>
            <a:r>
              <a:rPr lang="en-US" sz="3200">
                <a:latin typeface="Overpass"/>
                <a:ea typeface="Overpass"/>
                <a:cs typeface="Overpass"/>
                <a:sym typeface="Overpass"/>
              </a:rPr>
              <a:t>½ of requested load materialized</a:t>
            </a:r>
            <a:endParaRPr sz="3200">
              <a:latin typeface="Overpass"/>
              <a:ea typeface="Overpass"/>
              <a:cs typeface="Overpass"/>
              <a:sym typeface="Overpass"/>
            </a:endParaRPr>
          </a:p>
          <a:p>
            <a:pPr marL="228600" lvl="0" indent="-101600" algn="l" rtl="0">
              <a:lnSpc>
                <a:spcPct val="90000"/>
              </a:lnSpc>
              <a:spcBef>
                <a:spcPts val="1000"/>
              </a:spcBef>
              <a:spcAft>
                <a:spcPts val="0"/>
              </a:spcAft>
              <a:buClr>
                <a:schemeClr val="dk1"/>
              </a:buClr>
              <a:buSzPts val="2000"/>
              <a:buNone/>
            </a:pPr>
            <a:endParaRPr sz="2000">
              <a:latin typeface="Overpass"/>
              <a:ea typeface="Overpass"/>
              <a:cs typeface="Overpass"/>
              <a:sym typeface="Overpass"/>
            </a:endParaRPr>
          </a:p>
        </p:txBody>
      </p:sp>
      <p:cxnSp>
        <p:nvCxnSpPr>
          <p:cNvPr id="169" name="Google Shape;169;g38bd57b0e98_0_22"/>
          <p:cNvCxnSpPr/>
          <p:nvPr/>
        </p:nvCxnSpPr>
        <p:spPr>
          <a:xfrm>
            <a:off x="2758699" y="1565329"/>
            <a:ext cx="6726300" cy="0"/>
          </a:xfrm>
          <a:prstGeom prst="straightConnector1">
            <a:avLst/>
          </a:prstGeom>
          <a:noFill/>
          <a:ln w="25400" cap="flat" cmpd="sng">
            <a:solidFill>
              <a:srgbClr val="D70000"/>
            </a:solidFill>
            <a:prstDash val="solid"/>
            <a:miter lim="800000"/>
            <a:headEnd type="none" w="sm" len="sm"/>
            <a:tailEnd type="none" w="sm" len="sm"/>
          </a:ln>
        </p:spPr>
      </p:cxnSp>
      <p:sp>
        <p:nvSpPr>
          <p:cNvPr id="170" name="Google Shape;170;g38bd57b0e98_0_22"/>
          <p:cNvSpPr txBox="1"/>
          <p:nvPr/>
        </p:nvSpPr>
        <p:spPr>
          <a:xfrm>
            <a:off x="7573707" y="6460935"/>
            <a:ext cx="4386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Source: </a:t>
            </a:r>
            <a:r>
              <a:rPr lang="en-US" u="sng">
                <a:solidFill>
                  <a:schemeClr val="hlink"/>
                </a:solidFill>
                <a:hlinkClick r:id="rId4"/>
              </a:rPr>
              <a:t>ERCOT Large Load Update</a:t>
            </a:r>
            <a:r>
              <a:rPr lang="en-US"/>
              <a:t> (Aug 2025)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38bd57b0e98_0_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a:latin typeface="Overpass Black"/>
                <a:ea typeface="Overpass Black"/>
                <a:cs typeface="Overpass Black"/>
                <a:sym typeface="Overpass Black"/>
              </a:rPr>
              <a:t>PJM Case</a:t>
            </a:r>
            <a:endParaRPr>
              <a:latin typeface="Overpass Black"/>
              <a:ea typeface="Overpass Black"/>
              <a:cs typeface="Overpass Black"/>
              <a:sym typeface="Overpass Black"/>
            </a:endParaRPr>
          </a:p>
        </p:txBody>
      </p:sp>
      <p:sp>
        <p:nvSpPr>
          <p:cNvPr id="176" name="Google Shape;176;g38bd57b0e98_0_9"/>
          <p:cNvSpPr txBox="1">
            <a:spLocks noGrp="1"/>
          </p:cNvSpPr>
          <p:nvPr>
            <p:ph type="body" idx="1"/>
          </p:nvPr>
        </p:nvSpPr>
        <p:spPr>
          <a:xfrm>
            <a:off x="78100" y="2162425"/>
            <a:ext cx="6607500" cy="3363300"/>
          </a:xfrm>
          <a:prstGeom prst="rect">
            <a:avLst/>
          </a:prstGeom>
          <a:noFill/>
          <a:ln>
            <a:noFill/>
          </a:ln>
        </p:spPr>
        <p:txBody>
          <a:bodyPr spcFirstLastPara="1" wrap="square" lIns="91425" tIns="45700" rIns="91425" bIns="45700" anchor="t" anchorCtr="0">
            <a:noAutofit/>
          </a:bodyPr>
          <a:lstStyle/>
          <a:p>
            <a:pPr marL="228600" lvl="0" indent="-304800" algn="l" rtl="0">
              <a:lnSpc>
                <a:spcPct val="100000"/>
              </a:lnSpc>
              <a:spcBef>
                <a:spcPts val="0"/>
              </a:spcBef>
              <a:spcAft>
                <a:spcPts val="0"/>
              </a:spcAft>
              <a:buSzPts val="3200"/>
              <a:buFont typeface="Overpass"/>
              <a:buChar char="•"/>
            </a:pPr>
            <a:r>
              <a:rPr lang="en-US" sz="3200" dirty="0">
                <a:latin typeface="Overpass"/>
                <a:ea typeface="Overpass"/>
                <a:cs typeface="Overpass"/>
                <a:sym typeface="Overpass"/>
              </a:rPr>
              <a:t>2010s: </a:t>
            </a:r>
            <a:endParaRPr sz="2300" dirty="0">
              <a:latin typeface="Overpass"/>
              <a:sym typeface="Overpass"/>
            </a:endParaRPr>
          </a:p>
          <a:p>
            <a:pPr marL="914400" lvl="1" indent="-431800" algn="l" rtl="0">
              <a:lnSpc>
                <a:spcPct val="100000"/>
              </a:lnSpc>
              <a:spcBef>
                <a:spcPts val="0"/>
              </a:spcBef>
              <a:spcAft>
                <a:spcPts val="0"/>
              </a:spcAft>
              <a:buSzPts val="3200"/>
              <a:buFont typeface="Overpass"/>
              <a:buChar char="•"/>
            </a:pPr>
            <a:r>
              <a:rPr lang="en-US" sz="2300" dirty="0">
                <a:latin typeface="Overpass"/>
                <a:ea typeface="Overpass"/>
                <a:cs typeface="Overpass"/>
                <a:sym typeface="Overpass"/>
              </a:rPr>
              <a:t>Combined cycle revolution </a:t>
            </a:r>
          </a:p>
          <a:p>
            <a:pPr marL="914400" lvl="1" indent="-431800" algn="l" rtl="0">
              <a:lnSpc>
                <a:spcPct val="100000"/>
              </a:lnSpc>
              <a:spcBef>
                <a:spcPts val="0"/>
              </a:spcBef>
              <a:spcAft>
                <a:spcPts val="0"/>
              </a:spcAft>
              <a:buSzPts val="3200"/>
              <a:buFont typeface="Overpass"/>
              <a:buChar char="•"/>
            </a:pPr>
            <a:r>
              <a:rPr lang="en-US" sz="2300" dirty="0">
                <a:latin typeface="Overpass"/>
                <a:ea typeface="Overpass"/>
                <a:cs typeface="Overpass"/>
                <a:sym typeface="Overpass"/>
              </a:rPr>
              <a:t>Sufficient IRRs, capital efficiency</a:t>
            </a:r>
            <a:endParaRPr sz="3200" dirty="0">
              <a:latin typeface="Overpass"/>
              <a:ea typeface="Overpass"/>
              <a:cs typeface="Overpass"/>
              <a:sym typeface="Overpass"/>
            </a:endParaRPr>
          </a:p>
          <a:p>
            <a:pPr marL="228600" lvl="0" indent="-304800" algn="l" rtl="0">
              <a:lnSpc>
                <a:spcPct val="100000"/>
              </a:lnSpc>
              <a:spcBef>
                <a:spcPts val="0"/>
              </a:spcBef>
              <a:spcAft>
                <a:spcPts val="0"/>
              </a:spcAft>
              <a:buSzPts val="3200"/>
              <a:buFont typeface="Overpass"/>
              <a:buChar char="•"/>
            </a:pPr>
            <a:r>
              <a:rPr lang="en-US" sz="3200" dirty="0">
                <a:latin typeface="Overpass"/>
                <a:ea typeface="Overpass"/>
                <a:cs typeface="Overpass"/>
                <a:sym typeface="Overpass"/>
              </a:rPr>
              <a:t>2020s: </a:t>
            </a:r>
            <a:endParaRPr sz="3200" dirty="0">
              <a:latin typeface="Overpass"/>
              <a:ea typeface="Overpass"/>
              <a:cs typeface="Overpass"/>
              <a:sym typeface="Overpass"/>
            </a:endParaRPr>
          </a:p>
          <a:p>
            <a:pPr marL="914400" lvl="1" indent="-374650" algn="l" rtl="0">
              <a:lnSpc>
                <a:spcPct val="100000"/>
              </a:lnSpc>
              <a:spcBef>
                <a:spcPts val="0"/>
              </a:spcBef>
              <a:spcAft>
                <a:spcPts val="0"/>
              </a:spcAft>
              <a:buSzPts val="2300"/>
              <a:buFont typeface="Overpass"/>
              <a:buChar char="•"/>
            </a:pPr>
            <a:r>
              <a:rPr lang="en-US" sz="2300" dirty="0">
                <a:latin typeface="Overpass"/>
                <a:ea typeface="Overpass"/>
                <a:cs typeface="Overpass"/>
                <a:sym typeface="Overpass"/>
              </a:rPr>
              <a:t>Entry barriers: state permitting/siting + interconnection + supply chain backlogs</a:t>
            </a:r>
            <a:endParaRPr sz="2300" dirty="0">
              <a:latin typeface="Overpass"/>
              <a:ea typeface="Overpass"/>
              <a:cs typeface="Overpass"/>
              <a:sym typeface="Overpass"/>
            </a:endParaRPr>
          </a:p>
          <a:p>
            <a:pPr marL="914400" lvl="1" indent="-374650" algn="l" rtl="0">
              <a:lnSpc>
                <a:spcPct val="100000"/>
              </a:lnSpc>
              <a:spcBef>
                <a:spcPts val="0"/>
              </a:spcBef>
              <a:spcAft>
                <a:spcPts val="0"/>
              </a:spcAft>
              <a:buSzPts val="2300"/>
              <a:buFont typeface="Overpass"/>
              <a:buChar char="•"/>
            </a:pPr>
            <a:r>
              <a:rPr lang="en-US" sz="2300" dirty="0">
                <a:latin typeface="Overpass"/>
                <a:ea typeface="Overpass"/>
                <a:cs typeface="Overpass"/>
                <a:sym typeface="Overpass"/>
              </a:rPr>
              <a:t>Market price &lt; </a:t>
            </a:r>
            <a:r>
              <a:rPr lang="en-US" sz="2300" dirty="0" err="1">
                <a:latin typeface="Overpass"/>
                <a:ea typeface="Overpass"/>
                <a:cs typeface="Overpass"/>
                <a:sym typeface="Overpass"/>
              </a:rPr>
              <a:t>CoS</a:t>
            </a:r>
            <a:r>
              <a:rPr lang="en-US" sz="2300" dirty="0">
                <a:latin typeface="Overpass"/>
                <a:ea typeface="Overpass"/>
                <a:cs typeface="Overpass"/>
                <a:sym typeface="Overpass"/>
              </a:rPr>
              <a:t> utility self-supply</a:t>
            </a:r>
            <a:endParaRPr sz="2300" dirty="0">
              <a:latin typeface="Overpass"/>
              <a:ea typeface="Overpass"/>
              <a:cs typeface="Overpass"/>
              <a:sym typeface="Overpass"/>
            </a:endParaRPr>
          </a:p>
          <a:p>
            <a:pPr marL="914400" lvl="1" indent="-374650" algn="l" rtl="0">
              <a:lnSpc>
                <a:spcPct val="100000"/>
              </a:lnSpc>
              <a:spcBef>
                <a:spcPts val="0"/>
              </a:spcBef>
              <a:spcAft>
                <a:spcPts val="0"/>
              </a:spcAft>
              <a:buSzPts val="2300"/>
              <a:buFont typeface="Overpass"/>
              <a:buChar char="•"/>
            </a:pPr>
            <a:r>
              <a:rPr lang="en-US" sz="2300" dirty="0">
                <a:latin typeface="Overpass"/>
                <a:ea typeface="Overpass"/>
                <a:cs typeface="Overpass"/>
                <a:sym typeface="Overpass"/>
              </a:rPr>
              <a:t>Initial under-forecasted load growth</a:t>
            </a:r>
            <a:endParaRPr sz="2300" dirty="0">
              <a:latin typeface="Overpass"/>
              <a:ea typeface="Overpass"/>
              <a:cs typeface="Overpass"/>
              <a:sym typeface="Overpass"/>
            </a:endParaRPr>
          </a:p>
          <a:p>
            <a:pPr marL="914400" lvl="1" indent="-374650" algn="l" rtl="0">
              <a:lnSpc>
                <a:spcPct val="100000"/>
              </a:lnSpc>
              <a:spcBef>
                <a:spcPts val="0"/>
              </a:spcBef>
              <a:spcAft>
                <a:spcPts val="0"/>
              </a:spcAft>
              <a:buSzPts val="2300"/>
              <a:buFont typeface="Overpass"/>
              <a:buChar char="•"/>
            </a:pPr>
            <a:r>
              <a:rPr lang="en-US" sz="2300" dirty="0">
                <a:latin typeface="Overpass"/>
                <a:ea typeface="Overpass"/>
                <a:cs typeface="Overpass"/>
                <a:sym typeface="Overpass"/>
              </a:rPr>
              <a:t>Now over-forecasted load growth</a:t>
            </a:r>
            <a:endParaRPr sz="2300" dirty="0">
              <a:latin typeface="Overpass"/>
              <a:ea typeface="Overpass"/>
              <a:cs typeface="Overpass"/>
              <a:sym typeface="Overpass"/>
            </a:endParaRPr>
          </a:p>
          <a:p>
            <a:pPr marL="914400" lvl="1" indent="-374650" algn="l" rtl="0">
              <a:lnSpc>
                <a:spcPct val="100000"/>
              </a:lnSpc>
              <a:spcBef>
                <a:spcPts val="0"/>
              </a:spcBef>
              <a:spcAft>
                <a:spcPts val="0"/>
              </a:spcAft>
              <a:buSzPts val="2300"/>
              <a:buFont typeface="Overpass"/>
              <a:buChar char="•"/>
            </a:pPr>
            <a:r>
              <a:rPr lang="en-US" sz="2300" dirty="0">
                <a:latin typeface="Overpass"/>
                <a:ea typeface="Overpass"/>
                <a:cs typeface="Overpass"/>
                <a:sym typeface="Overpass"/>
              </a:rPr>
              <a:t>Market retains economic legacy plants</a:t>
            </a:r>
            <a:endParaRPr sz="2300" dirty="0">
              <a:latin typeface="Overpass"/>
              <a:ea typeface="Overpass"/>
              <a:cs typeface="Overpass"/>
              <a:sym typeface="Overpass"/>
            </a:endParaRPr>
          </a:p>
        </p:txBody>
      </p:sp>
      <p:cxnSp>
        <p:nvCxnSpPr>
          <p:cNvPr id="177" name="Google Shape;177;g38bd57b0e98_0_9"/>
          <p:cNvCxnSpPr/>
          <p:nvPr/>
        </p:nvCxnSpPr>
        <p:spPr>
          <a:xfrm>
            <a:off x="2758699" y="1565329"/>
            <a:ext cx="6726300" cy="0"/>
          </a:xfrm>
          <a:prstGeom prst="straightConnector1">
            <a:avLst/>
          </a:prstGeom>
          <a:noFill/>
          <a:ln w="25400" cap="flat" cmpd="sng">
            <a:solidFill>
              <a:srgbClr val="D70000"/>
            </a:solidFill>
            <a:prstDash val="solid"/>
            <a:miter lim="800000"/>
            <a:headEnd type="none" w="sm" len="sm"/>
            <a:tailEnd type="none" w="sm" len="sm"/>
          </a:ln>
        </p:spPr>
      </p:cxnSp>
      <p:sp>
        <p:nvSpPr>
          <p:cNvPr id="178" name="Google Shape;178;g38bd57b0e98_0_9"/>
          <p:cNvSpPr txBox="1"/>
          <p:nvPr/>
        </p:nvSpPr>
        <p:spPr>
          <a:xfrm>
            <a:off x="6425000" y="2332450"/>
            <a:ext cx="57672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700" b="1">
                <a:solidFill>
                  <a:schemeClr val="dk1"/>
                </a:solidFill>
              </a:rPr>
              <a:t>“Rising PJM capacity prices lift returns for all assets”</a:t>
            </a:r>
            <a:endParaRPr sz="1700" b="1">
              <a:solidFill>
                <a:schemeClr val="dk1"/>
              </a:solidFill>
            </a:endParaRPr>
          </a:p>
        </p:txBody>
      </p:sp>
      <p:sp>
        <p:nvSpPr>
          <p:cNvPr id="179" name="Google Shape;179;g38bd57b0e98_0_9"/>
          <p:cNvSpPr txBox="1"/>
          <p:nvPr/>
        </p:nvSpPr>
        <p:spPr>
          <a:xfrm>
            <a:off x="1328200" y="6432719"/>
            <a:ext cx="107148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dirty="0"/>
              <a:t>Sources: </a:t>
            </a:r>
            <a:r>
              <a:rPr lang="en-US" sz="1200" u="sng" dirty="0">
                <a:solidFill>
                  <a:schemeClr val="hlink"/>
                </a:solidFill>
                <a:hlinkClick r:id="rId3"/>
              </a:rPr>
              <a:t>Kennedy &amp; Hsieh 2018</a:t>
            </a:r>
            <a:r>
              <a:rPr lang="en-US" sz="1200" u="sng" dirty="0">
                <a:solidFill>
                  <a:schemeClr val="hlink"/>
                </a:solidFill>
              </a:rPr>
              <a:t>; </a:t>
            </a:r>
            <a:r>
              <a:rPr lang="en-US" sz="1200" dirty="0"/>
              <a:t>PJM 2016 “Resource Investment in Competitive Markets” ; R Street (2024) </a:t>
            </a:r>
            <a:r>
              <a:rPr lang="en-US" sz="1200" u="sng" dirty="0">
                <a:solidFill>
                  <a:schemeClr val="hlink"/>
                </a:solidFill>
                <a:hlinkClick r:id="rId4"/>
              </a:rPr>
              <a:t>PJM auction analysis</a:t>
            </a:r>
            <a:endParaRPr sz="1200" dirty="0"/>
          </a:p>
          <a:p>
            <a:pPr marL="0" marR="0" lvl="0" indent="0" algn="l"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S&amp;P </a:t>
            </a:r>
            <a:r>
              <a:rPr lang="en-US" sz="1200" dirty="0"/>
              <a:t>Global Market Intelligence (2024) </a:t>
            </a:r>
            <a:r>
              <a:rPr lang="en-US" sz="1200" u="sng" dirty="0">
                <a:solidFill>
                  <a:schemeClr val="hlink"/>
                </a:solidFill>
                <a:hlinkClick r:id="rId5"/>
              </a:rPr>
              <a:t>PJM analysis</a:t>
            </a:r>
            <a:r>
              <a:rPr lang="en-US" sz="1200" u="none" dirty="0">
                <a:solidFill>
                  <a:srgbClr val="000000"/>
                </a:solidFill>
              </a:rPr>
              <a:t> </a:t>
            </a:r>
            <a:endParaRPr dirty="0"/>
          </a:p>
        </p:txBody>
      </p:sp>
      <p:pic>
        <p:nvPicPr>
          <p:cNvPr id="180" name="Google Shape;180;g38bd57b0e98_0_9"/>
          <p:cNvPicPr preferRelativeResize="0"/>
          <p:nvPr/>
        </p:nvPicPr>
        <p:blipFill>
          <a:blip r:embed="rId6">
            <a:alphaModFix/>
          </a:blip>
          <a:stretch>
            <a:fillRect/>
          </a:stretch>
        </p:blipFill>
        <p:spPr>
          <a:xfrm>
            <a:off x="6685601" y="2813800"/>
            <a:ext cx="5336601" cy="3665675"/>
          </a:xfrm>
          <a:prstGeom prst="rect">
            <a:avLst/>
          </a:prstGeom>
          <a:noFill/>
          <a:ln>
            <a:noFill/>
          </a:ln>
        </p:spPr>
      </p:pic>
      <p:pic>
        <p:nvPicPr>
          <p:cNvPr id="181" name="Google Shape;181;g38bd57b0e98_0_9"/>
          <p:cNvPicPr preferRelativeResize="0"/>
          <p:nvPr/>
        </p:nvPicPr>
        <p:blipFill>
          <a:blip r:embed="rId7">
            <a:alphaModFix/>
          </a:blip>
          <a:stretch>
            <a:fillRect/>
          </a:stretch>
        </p:blipFill>
        <p:spPr>
          <a:xfrm>
            <a:off x="8529975" y="2046695"/>
            <a:ext cx="1647825" cy="285750"/>
          </a:xfrm>
          <a:prstGeom prst="rect">
            <a:avLst/>
          </a:prstGeom>
          <a:noFill/>
          <a:ln>
            <a:noFill/>
          </a:ln>
        </p:spPr>
      </p:pic>
      <p:sp>
        <p:nvSpPr>
          <p:cNvPr id="182" name="Google Shape;182;g38bd57b0e98_0_9"/>
          <p:cNvSpPr txBox="1"/>
          <p:nvPr/>
        </p:nvSpPr>
        <p:spPr>
          <a:xfrm>
            <a:off x="1437993" y="3354218"/>
            <a:ext cx="3887714" cy="48985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rgbClr val="FF0000"/>
                </a:solidFill>
                <a:latin typeface="Avenir"/>
                <a:ea typeface="Avenir"/>
                <a:cs typeface="Avenir"/>
                <a:sym typeface="Avenir"/>
              </a:rPr>
              <a:t>2-4x gen entry time inc.</a:t>
            </a:r>
            <a:endParaRPr sz="2400" b="1" dirty="0">
              <a:solidFill>
                <a:srgbClr val="FF0000"/>
              </a:solidFill>
              <a:latin typeface="Avenir"/>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38d41cb0687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a:latin typeface="Overpass Black"/>
                <a:ea typeface="Overpass Black"/>
                <a:cs typeface="Overpass Black"/>
                <a:sym typeface="Overpass Black"/>
              </a:rPr>
              <a:t>Generation Retirements Policy</a:t>
            </a:r>
            <a:endParaRPr>
              <a:latin typeface="Overpass Black"/>
              <a:ea typeface="Overpass Black"/>
              <a:cs typeface="Overpass Black"/>
              <a:sym typeface="Overpass Black"/>
            </a:endParaRPr>
          </a:p>
        </p:txBody>
      </p:sp>
      <p:sp>
        <p:nvSpPr>
          <p:cNvPr id="188" name="Google Shape;188;g38d41cb0687_0_0"/>
          <p:cNvSpPr txBox="1">
            <a:spLocks noGrp="1"/>
          </p:cNvSpPr>
          <p:nvPr>
            <p:ph type="body" idx="1"/>
          </p:nvPr>
        </p:nvSpPr>
        <p:spPr>
          <a:xfrm>
            <a:off x="838200" y="2162425"/>
            <a:ext cx="11353800" cy="3363300"/>
          </a:xfrm>
          <a:prstGeom prst="rect">
            <a:avLst/>
          </a:prstGeom>
          <a:noFill/>
          <a:ln>
            <a:noFill/>
          </a:ln>
        </p:spPr>
        <p:txBody>
          <a:bodyPr spcFirstLastPara="1" wrap="square" lIns="91425" tIns="45700" rIns="91425" bIns="45700" anchor="t" anchorCtr="0">
            <a:noAutofit/>
          </a:bodyPr>
          <a:lstStyle/>
          <a:p>
            <a:pPr marL="228600" lvl="0" indent="-304800" algn="l" rtl="0">
              <a:lnSpc>
                <a:spcPct val="100000"/>
              </a:lnSpc>
              <a:spcBef>
                <a:spcPts val="0"/>
              </a:spcBef>
              <a:spcAft>
                <a:spcPts val="0"/>
              </a:spcAft>
              <a:buSzPts val="3200"/>
              <a:buFont typeface="Overpass"/>
              <a:buChar char="•"/>
            </a:pPr>
            <a:r>
              <a:rPr lang="en-US" sz="3200" dirty="0">
                <a:latin typeface="Overpass"/>
                <a:ea typeface="Overpass"/>
                <a:cs typeface="Overpass"/>
                <a:sym typeface="Overpass"/>
              </a:rPr>
              <a:t>Barriers to exit → barriers to entry</a:t>
            </a:r>
            <a:endParaRPr sz="3200" dirty="0">
              <a:latin typeface="Overpass"/>
              <a:ea typeface="Overpass"/>
              <a:cs typeface="Overpass"/>
              <a:sym typeface="Overpass"/>
            </a:endParaRPr>
          </a:p>
          <a:p>
            <a:pPr marL="914400" lvl="1" indent="-431800" algn="l" rtl="0">
              <a:lnSpc>
                <a:spcPct val="100000"/>
              </a:lnSpc>
              <a:spcBef>
                <a:spcPts val="0"/>
              </a:spcBef>
              <a:spcAft>
                <a:spcPts val="0"/>
              </a:spcAft>
              <a:buSzPts val="3200"/>
              <a:buFont typeface="Overpass"/>
              <a:buChar char="•"/>
            </a:pPr>
            <a:r>
              <a:rPr lang="en-US" sz="2800" dirty="0">
                <a:latin typeface="Overpass"/>
                <a:ea typeface="Overpass"/>
                <a:cs typeface="Overpass"/>
                <a:sym typeface="Overpass"/>
              </a:rPr>
              <a:t>Flimsy emergency actions harm reliability</a:t>
            </a:r>
            <a:r>
              <a:rPr lang="en-US" sz="3200" dirty="0">
                <a:latin typeface="Overpass"/>
                <a:ea typeface="Overpass"/>
                <a:cs typeface="Overpass"/>
                <a:sym typeface="Overpass"/>
              </a:rPr>
              <a:t> </a:t>
            </a:r>
            <a:endParaRPr sz="3200" dirty="0">
              <a:latin typeface="Overpass"/>
              <a:ea typeface="Overpass"/>
              <a:cs typeface="Overpass"/>
              <a:sym typeface="Overpass"/>
            </a:endParaRPr>
          </a:p>
          <a:p>
            <a:pPr marL="228600" lvl="0" indent="-304800" algn="l" rtl="0">
              <a:lnSpc>
                <a:spcPct val="100000"/>
              </a:lnSpc>
              <a:spcBef>
                <a:spcPts val="0"/>
              </a:spcBef>
              <a:spcAft>
                <a:spcPts val="0"/>
              </a:spcAft>
              <a:buSzPts val="3200"/>
              <a:buFont typeface="Overpass"/>
              <a:buChar char="•"/>
            </a:pPr>
            <a:r>
              <a:rPr lang="en-US" sz="3200" dirty="0">
                <a:latin typeface="Overpass"/>
                <a:ea typeface="Overpass"/>
                <a:cs typeface="Overpass"/>
                <a:sym typeface="Overpass"/>
              </a:rPr>
              <a:t>Reliability (RMR) refinements </a:t>
            </a:r>
            <a:endParaRPr sz="3200" dirty="0">
              <a:latin typeface="Overpass"/>
              <a:ea typeface="Overpass"/>
              <a:cs typeface="Overpass"/>
              <a:sym typeface="Overpass"/>
            </a:endParaRPr>
          </a:p>
          <a:p>
            <a:pPr marL="914400" lvl="1" indent="-406400" algn="l" rtl="0">
              <a:lnSpc>
                <a:spcPct val="100000"/>
              </a:lnSpc>
              <a:spcBef>
                <a:spcPts val="0"/>
              </a:spcBef>
              <a:spcAft>
                <a:spcPts val="0"/>
              </a:spcAft>
              <a:buSzPts val="2800"/>
              <a:buFont typeface="Overpass"/>
              <a:buChar char="•"/>
            </a:pPr>
            <a:r>
              <a:rPr lang="en-US" sz="2800" dirty="0">
                <a:latin typeface="Overpass"/>
                <a:ea typeface="Overpass"/>
                <a:cs typeface="Overpass"/>
                <a:sym typeface="Overpass"/>
              </a:rPr>
              <a:t>Voluntary agreements → state shutdown reconciliation</a:t>
            </a:r>
            <a:endParaRPr sz="2800" dirty="0">
              <a:latin typeface="Overpass"/>
              <a:ea typeface="Overpass"/>
              <a:cs typeface="Overpass"/>
              <a:sym typeface="Overpass"/>
            </a:endParaRPr>
          </a:p>
          <a:p>
            <a:pPr marL="914400" lvl="1" indent="-406400" algn="l" rtl="0">
              <a:lnSpc>
                <a:spcPct val="100000"/>
              </a:lnSpc>
              <a:spcBef>
                <a:spcPts val="0"/>
              </a:spcBef>
              <a:spcAft>
                <a:spcPts val="0"/>
              </a:spcAft>
              <a:buSzPts val="2800"/>
              <a:buFont typeface="Overpass"/>
              <a:buChar char="•"/>
            </a:pPr>
            <a:r>
              <a:rPr lang="en-US" sz="2800" dirty="0">
                <a:latin typeface="Overpass"/>
                <a:ea typeface="Overpass"/>
                <a:cs typeface="Overpass"/>
                <a:sym typeface="Overpass"/>
              </a:rPr>
              <a:t>Market design to min RMR need</a:t>
            </a:r>
            <a:endParaRPr sz="2800" dirty="0">
              <a:latin typeface="Overpass"/>
              <a:ea typeface="Overpass"/>
              <a:cs typeface="Overpass"/>
              <a:sym typeface="Overpass"/>
            </a:endParaRPr>
          </a:p>
          <a:p>
            <a:pPr marL="914400" lvl="1" indent="-406400" algn="l" rtl="0">
              <a:lnSpc>
                <a:spcPct val="100000"/>
              </a:lnSpc>
              <a:spcBef>
                <a:spcPts val="0"/>
              </a:spcBef>
              <a:spcAft>
                <a:spcPts val="0"/>
              </a:spcAft>
              <a:buSzPts val="2800"/>
              <a:buFont typeface="Overpass"/>
              <a:buChar char="•"/>
            </a:pPr>
            <a:r>
              <a:rPr lang="en-US" sz="2800" dirty="0">
                <a:latin typeface="Overpass"/>
                <a:ea typeface="Overpass"/>
                <a:cs typeface="Overpass"/>
                <a:sym typeface="Overpass"/>
              </a:rPr>
              <a:t>Clear, transparent reliability criteria (no RA standard basis)</a:t>
            </a:r>
            <a:endParaRPr sz="2800" dirty="0">
              <a:latin typeface="Overpass"/>
              <a:ea typeface="Overpass"/>
              <a:cs typeface="Overpass"/>
              <a:sym typeface="Overpass"/>
            </a:endParaRPr>
          </a:p>
          <a:p>
            <a:pPr marL="1371600" lvl="2" indent="-406400" algn="l" rtl="0">
              <a:lnSpc>
                <a:spcPct val="100000"/>
              </a:lnSpc>
              <a:spcBef>
                <a:spcPts val="0"/>
              </a:spcBef>
              <a:spcAft>
                <a:spcPts val="0"/>
              </a:spcAft>
              <a:buSzPts val="2800"/>
              <a:buFont typeface="Overpass"/>
              <a:buChar char="•"/>
            </a:pPr>
            <a:r>
              <a:rPr lang="en-US" sz="2400" dirty="0">
                <a:latin typeface="Overpass"/>
                <a:ea typeface="Overpass"/>
                <a:cs typeface="Overpass"/>
                <a:sym typeface="Overpass"/>
              </a:rPr>
              <a:t>Dispatch ≠ reliability need </a:t>
            </a:r>
            <a:endParaRPr sz="2400" dirty="0">
              <a:latin typeface="Overpass"/>
              <a:ea typeface="Overpass"/>
              <a:cs typeface="Overpass"/>
              <a:sym typeface="Overpass"/>
            </a:endParaRPr>
          </a:p>
          <a:p>
            <a:pPr marL="914400" lvl="1" indent="-406400" algn="l" rtl="0">
              <a:lnSpc>
                <a:spcPct val="100000"/>
              </a:lnSpc>
              <a:spcBef>
                <a:spcPts val="0"/>
              </a:spcBef>
              <a:spcAft>
                <a:spcPts val="0"/>
              </a:spcAft>
              <a:buSzPts val="2800"/>
              <a:buFont typeface="Overpass"/>
              <a:buChar char="•"/>
            </a:pPr>
            <a:r>
              <a:rPr lang="en-US" sz="2800" dirty="0">
                <a:latin typeface="Overpass"/>
                <a:ea typeface="Overpass"/>
                <a:cs typeface="Overpass"/>
                <a:sym typeface="Overpass"/>
              </a:rPr>
              <a:t>Prevent RMR abuses</a:t>
            </a:r>
            <a:endParaRPr sz="2800" dirty="0">
              <a:latin typeface="Overpass"/>
              <a:ea typeface="Overpass"/>
              <a:cs typeface="Overpass"/>
              <a:sym typeface="Overpass"/>
            </a:endParaRPr>
          </a:p>
          <a:p>
            <a:pPr marL="914400" lvl="1" indent="-406400" algn="l" rtl="0">
              <a:lnSpc>
                <a:spcPct val="100000"/>
              </a:lnSpc>
              <a:spcBef>
                <a:spcPts val="0"/>
              </a:spcBef>
              <a:spcAft>
                <a:spcPts val="0"/>
              </a:spcAft>
              <a:buSzPts val="2800"/>
              <a:buFont typeface="Overpass"/>
              <a:buChar char="•"/>
            </a:pPr>
            <a:r>
              <a:rPr lang="en-US" sz="2800" dirty="0">
                <a:latin typeface="Overpass"/>
                <a:ea typeface="Overpass"/>
                <a:cs typeface="Overpass"/>
                <a:sym typeface="Overpass"/>
              </a:rPr>
              <a:t>Action plan to alleviate the need </a:t>
            </a:r>
            <a:endParaRPr sz="2800" dirty="0">
              <a:latin typeface="Overpass"/>
              <a:ea typeface="Overpass"/>
              <a:cs typeface="Overpass"/>
              <a:sym typeface="Overpass"/>
            </a:endParaRPr>
          </a:p>
          <a:p>
            <a:pPr marL="1371600" lvl="2" indent="-406400" algn="l" rtl="0">
              <a:lnSpc>
                <a:spcPct val="100000"/>
              </a:lnSpc>
              <a:spcBef>
                <a:spcPts val="0"/>
              </a:spcBef>
              <a:spcAft>
                <a:spcPts val="0"/>
              </a:spcAft>
              <a:buSzPts val="2800"/>
              <a:buFont typeface="Overpass"/>
              <a:buChar char="•"/>
            </a:pPr>
            <a:r>
              <a:rPr lang="en-US" sz="2400" u="sng" dirty="0">
                <a:latin typeface="Overpass"/>
                <a:ea typeface="Overpass"/>
                <a:cs typeface="Overpass"/>
                <a:sym typeface="Overpass"/>
              </a:rPr>
              <a:t>Market participants need clear forward expectations </a:t>
            </a:r>
            <a:endParaRPr sz="2400" u="sng" dirty="0">
              <a:latin typeface="Overpass"/>
              <a:ea typeface="Overpass"/>
              <a:cs typeface="Overpass"/>
              <a:sym typeface="Overpass"/>
            </a:endParaRPr>
          </a:p>
          <a:p>
            <a:pPr marL="228600" lvl="0" indent="-101600" algn="l" rtl="0">
              <a:lnSpc>
                <a:spcPct val="90000"/>
              </a:lnSpc>
              <a:spcBef>
                <a:spcPts val="1000"/>
              </a:spcBef>
              <a:spcAft>
                <a:spcPts val="0"/>
              </a:spcAft>
              <a:buClr>
                <a:schemeClr val="dk1"/>
              </a:buClr>
              <a:buSzPts val="2000"/>
              <a:buNone/>
            </a:pPr>
            <a:endParaRPr sz="2000" dirty="0">
              <a:latin typeface="Overpass"/>
              <a:ea typeface="Overpass"/>
              <a:cs typeface="Overpass"/>
              <a:sym typeface="Overpass"/>
            </a:endParaRPr>
          </a:p>
        </p:txBody>
      </p:sp>
      <p:cxnSp>
        <p:nvCxnSpPr>
          <p:cNvPr id="189" name="Google Shape;189;g38d41cb0687_0_0"/>
          <p:cNvCxnSpPr/>
          <p:nvPr/>
        </p:nvCxnSpPr>
        <p:spPr>
          <a:xfrm>
            <a:off x="2758699" y="1565329"/>
            <a:ext cx="6726300" cy="0"/>
          </a:xfrm>
          <a:prstGeom prst="straightConnector1">
            <a:avLst/>
          </a:prstGeom>
          <a:noFill/>
          <a:ln w="25400" cap="flat" cmpd="sng">
            <a:solidFill>
              <a:srgbClr val="D70000"/>
            </a:solidFill>
            <a:prstDash val="solid"/>
            <a:miter lim="800000"/>
            <a:headEnd type="none" w="sm" len="sm"/>
            <a:tailEnd type="none" w="sm" len="sm"/>
          </a:ln>
        </p:spPr>
      </p:cxnSp>
      <p:sp>
        <p:nvSpPr>
          <p:cNvPr id="190" name="Google Shape;190;g38d41cb0687_0_0"/>
          <p:cNvSpPr txBox="1"/>
          <p:nvPr/>
        </p:nvSpPr>
        <p:spPr>
          <a:xfrm>
            <a:off x="9233125" y="5323400"/>
            <a:ext cx="2958900" cy="95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rgbClr val="FF0000"/>
                </a:solidFill>
                <a:latin typeface="Avenir"/>
                <a:ea typeface="Avenir"/>
                <a:cs typeface="Avenir"/>
                <a:sym typeface="Avenir"/>
              </a:rPr>
              <a:t>Minimal market distortion</a:t>
            </a:r>
            <a:endParaRPr sz="2800" b="1">
              <a:solidFill>
                <a:srgbClr val="FF0000"/>
              </a:solidFill>
              <a:latin typeface="Avenir"/>
              <a:ea typeface="Avenir"/>
              <a:cs typeface="Avenir"/>
              <a:sym typeface="Avenir"/>
            </a:endParaRPr>
          </a:p>
        </p:txBody>
      </p:sp>
      <p:sp>
        <p:nvSpPr>
          <p:cNvPr id="191" name="Google Shape;191;g38d41cb0687_0_0"/>
          <p:cNvSpPr txBox="1"/>
          <p:nvPr/>
        </p:nvSpPr>
        <p:spPr>
          <a:xfrm>
            <a:off x="9192000" y="2162425"/>
            <a:ext cx="30000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dirty="0">
                <a:solidFill>
                  <a:srgbClr val="FF0000"/>
                </a:solidFill>
                <a:latin typeface="Avenir"/>
                <a:ea typeface="Avenir"/>
                <a:cs typeface="Avenir"/>
                <a:sym typeface="Avenir"/>
              </a:rPr>
              <a:t>Mutes price signals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a:latin typeface="Overpass Black"/>
                <a:ea typeface="Overpass Black"/>
                <a:cs typeface="Overpass Black"/>
                <a:sym typeface="Overpass Black"/>
              </a:rPr>
              <a:t>Reliability Priorities</a:t>
            </a:r>
            <a:endParaRPr>
              <a:latin typeface="Overpass Black"/>
              <a:ea typeface="Overpass Black"/>
              <a:cs typeface="Overpass Black"/>
              <a:sym typeface="Overpass Black"/>
            </a:endParaRPr>
          </a:p>
        </p:txBody>
      </p:sp>
      <p:cxnSp>
        <p:nvCxnSpPr>
          <p:cNvPr id="228" name="Google Shape;228;p8"/>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graphicFrame>
        <p:nvGraphicFramePr>
          <p:cNvPr id="229" name="Google Shape;229;p8"/>
          <p:cNvGraphicFramePr/>
          <p:nvPr/>
        </p:nvGraphicFramePr>
        <p:xfrm>
          <a:off x="-22292" y="1633296"/>
          <a:ext cx="12191975" cy="4968370"/>
        </p:xfrm>
        <a:graphic>
          <a:graphicData uri="http://schemas.openxmlformats.org/drawingml/2006/table">
            <a:tbl>
              <a:tblPr firstRow="1" bandRow="1">
                <a:noFill/>
                <a:tableStyleId>{FB3472E9-386C-4EBF-A10E-D1248D07792E}</a:tableStyleId>
              </a:tblPr>
              <a:tblGrid>
                <a:gridCol w="3043825">
                  <a:extLst>
                    <a:ext uri="{9D8B030D-6E8A-4147-A177-3AD203B41FA5}">
                      <a16:colId xmlns:a16="http://schemas.microsoft.com/office/drawing/2014/main" val="20000"/>
                    </a:ext>
                  </a:extLst>
                </a:gridCol>
                <a:gridCol w="1929000">
                  <a:extLst>
                    <a:ext uri="{9D8B030D-6E8A-4147-A177-3AD203B41FA5}">
                      <a16:colId xmlns:a16="http://schemas.microsoft.com/office/drawing/2014/main" val="20001"/>
                    </a:ext>
                  </a:extLst>
                </a:gridCol>
                <a:gridCol w="2217100">
                  <a:extLst>
                    <a:ext uri="{9D8B030D-6E8A-4147-A177-3AD203B41FA5}">
                      <a16:colId xmlns:a16="http://schemas.microsoft.com/office/drawing/2014/main" val="20002"/>
                    </a:ext>
                  </a:extLst>
                </a:gridCol>
                <a:gridCol w="5002050">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None/>
                      </a:pPr>
                      <a:r>
                        <a:rPr lang="en-US" sz="1400" b="1" u="none" strike="noStrike" cap="none">
                          <a:solidFill>
                            <a:schemeClr val="lt1"/>
                          </a:solidFill>
                        </a:rPr>
                        <a:t>Recommendation</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chemeClr val="lt1"/>
                          </a:solidFill>
                        </a:rPr>
                        <a:t>Reliability Value</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chemeClr val="lt1"/>
                          </a:solidFill>
                        </a:rPr>
                        <a:t>Impact Expedience</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solidFill>
                            <a:schemeClr val="lt1"/>
                          </a:solidFill>
                        </a:rPr>
                        <a:t>Considerations</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400" b="1" u="none" strike="noStrike" cap="none" dirty="0"/>
                        <a:t>Generator Winterization </a:t>
                      </a:r>
                      <a:endParaRPr dirty="0"/>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rgbClr val="FF0000"/>
                          </a:solidFill>
                        </a:rPr>
                        <a:t>High</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rgbClr val="FF0000"/>
                          </a:solidFill>
                        </a:rPr>
                        <a:t>Fast</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Expedite planned changes. </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400" b="1" u="none" strike="noStrike" cap="none"/>
                        <a:t>Nat Gas Fuel Assurance</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rgbClr val="FF0000"/>
                          </a:solidFill>
                        </a:rPr>
                        <a:t>High</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rgbClr val="FF0000"/>
                          </a:solidFill>
                        </a:rPr>
                        <a:t>Fast</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Remedy gas incentives; new reg authority unnecessary. </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1400" b="1" u="none" strike="noStrike" cap="none"/>
                        <a:t>Flexible Demand</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rgbClr val="FF0000"/>
                          </a:solidFill>
                        </a:rPr>
                        <a:t>High</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chemeClr val="accent1"/>
                          </a:solidFill>
                        </a:rPr>
                        <a:t>Intermediate</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Most load shed events avoidable by curtailing low VOLL. </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1400" b="1" u="none" strike="noStrike" cap="none"/>
                        <a:t>Generator Interconnection</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rgbClr val="FF0000"/>
                          </a:solidFill>
                        </a:rPr>
                        <a:t>High</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chemeClr val="accent1"/>
                          </a:solidFill>
                        </a:rPr>
                        <a:t>Intermediate</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Prioritize reforms of the consumer </a:t>
                      </a:r>
                      <a:r>
                        <a:rPr lang="en-US" sz="1400" b="1" u="sng" strike="noStrike" cap="none">
                          <a:solidFill>
                            <a:schemeClr val="hlink"/>
                          </a:solidFill>
                          <a:hlinkClick r:id="rId3"/>
                        </a:rPr>
                        <a:t>coalition</a:t>
                      </a:r>
                      <a:r>
                        <a:rPr lang="en-US" sz="1400" b="1" u="none" strike="noStrike" cap="none"/>
                        <a:t>. </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1400" b="1" u="none" strike="noStrike" cap="none"/>
                        <a:t>Premature retirements </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chemeClr val="accent1"/>
                          </a:solidFill>
                        </a:rPr>
                        <a:t>Medium</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rgbClr val="FF0000"/>
                          </a:solidFill>
                        </a:rPr>
                        <a:t>Fast</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Avoid creating barriers to entry by muting price signals.</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None/>
                      </a:pPr>
                      <a:r>
                        <a:rPr lang="en-US" sz="1400" b="1" u="none" strike="noStrike" cap="none"/>
                        <a:t>Wholesale Market Design</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chemeClr val="accent1"/>
                          </a:solidFill>
                        </a:rPr>
                        <a:t>Medium</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chemeClr val="accent1"/>
                          </a:solidFill>
                        </a:rPr>
                        <a:t>Intermediate</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Ensure reliability-compatible incentive structure. </a:t>
                      </a:r>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None/>
                      </a:pPr>
                      <a:r>
                        <a:rPr lang="en-US" sz="1400" b="1" u="none" strike="noStrike" cap="none"/>
                        <a:t>State Resource Planning</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chemeClr val="accent1"/>
                          </a:solidFill>
                        </a:rPr>
                        <a:t>Medium</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chemeClr val="accent1"/>
                          </a:solidFill>
                        </a:rPr>
                        <a:t>Intermediate</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Balkanized IRP needs to reflect regional conditions. </a:t>
                      </a:r>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None/>
                      </a:pPr>
                      <a:r>
                        <a:rPr lang="en-US" sz="1400" b="1" u="none" strike="noStrike" cap="none"/>
                        <a:t>Conventional Transmission Expansion</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chemeClr val="accent1"/>
                          </a:solidFill>
                        </a:rPr>
                        <a:t>Medium</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rgbClr val="00B050"/>
                          </a:solidFill>
                        </a:rPr>
                        <a:t>Slow</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Reliability value and planning void greatest at interregional scale. </a:t>
                      </a:r>
                      <a:endParaRPr/>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None/>
                      </a:pPr>
                      <a:r>
                        <a:rPr lang="en-US" sz="1400" b="1" u="none" strike="noStrike" cap="none"/>
                        <a:t>Existing Transmission Expansion</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chemeClr val="accent1"/>
                          </a:solidFill>
                        </a:rPr>
                        <a:t>Medium</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rgbClr val="FF0000"/>
                          </a:solidFill>
                        </a:rPr>
                        <a:t>Fast</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AI Action Plan priority. Requires cost-of-service reg.</a:t>
                      </a:r>
                      <a:endParaRPr/>
                    </a:p>
                  </a:txBody>
                  <a:tcPr marL="91450" marR="91450" marT="45725" marB="45725"/>
                </a:tc>
                <a:extLst>
                  <a:ext uri="{0D108BD9-81ED-4DB2-BD59-A6C34878D82A}">
                    <a16:rowId xmlns:a16="http://schemas.microsoft.com/office/drawing/2014/main" val="10009"/>
                  </a:ext>
                </a:extLst>
              </a:tr>
              <a:tr h="370850">
                <a:tc>
                  <a:txBody>
                    <a:bodyPr/>
                    <a:lstStyle/>
                    <a:p>
                      <a:pPr marL="0" marR="0" lvl="0" indent="0" algn="l" rtl="0">
                        <a:lnSpc>
                          <a:spcPct val="100000"/>
                        </a:lnSpc>
                        <a:spcBef>
                          <a:spcPts val="0"/>
                        </a:spcBef>
                        <a:spcAft>
                          <a:spcPts val="0"/>
                        </a:spcAft>
                        <a:buNone/>
                      </a:pPr>
                      <a:r>
                        <a:rPr lang="en-US" sz="1400" b="1" u="none" strike="noStrike" cap="none"/>
                        <a:t>Institutional Coordination</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chemeClr val="accent1"/>
                          </a:solidFill>
                        </a:rPr>
                        <a:t>Medium</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chemeClr val="accent1"/>
                          </a:solidFill>
                        </a:rPr>
                        <a:t>Intermediate</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Reliability institutions lack external policy influence. </a:t>
                      </a:r>
                      <a:endParaRPr/>
                    </a:p>
                  </a:txBody>
                  <a:tcPr marL="91450" marR="91450" marT="45725" marB="45725"/>
                </a:tc>
                <a:extLst>
                  <a:ext uri="{0D108BD9-81ED-4DB2-BD59-A6C34878D82A}">
                    <a16:rowId xmlns:a16="http://schemas.microsoft.com/office/drawing/2014/main" val="10010"/>
                  </a:ext>
                </a:extLst>
              </a:tr>
              <a:tr h="370850">
                <a:tc>
                  <a:txBody>
                    <a:bodyPr/>
                    <a:lstStyle/>
                    <a:p>
                      <a:pPr marL="0" marR="0" lvl="0" indent="0" algn="l" rtl="0">
                        <a:lnSpc>
                          <a:spcPct val="100000"/>
                        </a:lnSpc>
                        <a:spcBef>
                          <a:spcPts val="0"/>
                        </a:spcBef>
                        <a:spcAft>
                          <a:spcPts val="0"/>
                        </a:spcAft>
                        <a:buNone/>
                      </a:pPr>
                      <a:r>
                        <a:rPr lang="en-US" sz="1400" b="1" u="none" strike="noStrike" cap="none"/>
                        <a:t>Federal Permitting &amp; siting</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chemeClr val="accent1"/>
                          </a:solidFill>
                        </a:rPr>
                        <a:t>Medium</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chemeClr val="accent1"/>
                          </a:solidFill>
                        </a:rPr>
                        <a:t>Intermediate</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Congress, select fed agencies, EO compliance. </a:t>
                      </a:r>
                      <a:endParaRPr/>
                    </a:p>
                  </a:txBody>
                  <a:tcPr marL="91450" marR="91450" marT="45725" marB="45725"/>
                </a:tc>
                <a:extLst>
                  <a:ext uri="{0D108BD9-81ED-4DB2-BD59-A6C34878D82A}">
                    <a16:rowId xmlns:a16="http://schemas.microsoft.com/office/drawing/2014/main" val="10011"/>
                  </a:ext>
                </a:extLst>
              </a:tr>
              <a:tr h="370850">
                <a:tc>
                  <a:txBody>
                    <a:bodyPr/>
                    <a:lstStyle/>
                    <a:p>
                      <a:pPr marL="0" marR="0" lvl="0" indent="0" algn="l" rtl="0">
                        <a:lnSpc>
                          <a:spcPct val="100000"/>
                        </a:lnSpc>
                        <a:spcBef>
                          <a:spcPts val="0"/>
                        </a:spcBef>
                        <a:spcAft>
                          <a:spcPts val="0"/>
                        </a:spcAft>
                        <a:buNone/>
                      </a:pPr>
                      <a:r>
                        <a:rPr lang="en-US" sz="1400" b="1" u="none" strike="noStrike" cap="none"/>
                        <a:t>State Permitting &amp; Siting</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rgbClr val="FF0000"/>
                          </a:solidFill>
                        </a:rPr>
                        <a:t>High</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solidFill>
                            <a:schemeClr val="accent1"/>
                          </a:solidFill>
                        </a:rPr>
                        <a:t>Intermediate</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dirty="0"/>
                        <a:t>Interstate implications of state policy. Fed coordination. </a:t>
                      </a:r>
                      <a:endParaRPr dirty="0"/>
                    </a:p>
                  </a:txBody>
                  <a:tcPr marL="91450" marR="91450" marT="45725" marB="45725"/>
                </a:tc>
                <a:extLst>
                  <a:ext uri="{0D108BD9-81ED-4DB2-BD59-A6C34878D82A}">
                    <a16:rowId xmlns:a16="http://schemas.microsoft.com/office/drawing/2014/main" val="10012"/>
                  </a:ext>
                </a:extLst>
              </a:tr>
            </a:tbl>
          </a:graphicData>
        </a:graphic>
      </p:graphicFrame>
      <p:sp>
        <p:nvSpPr>
          <p:cNvPr id="230" name="Google Shape;230;p8"/>
          <p:cNvSpPr txBox="1"/>
          <p:nvPr/>
        </p:nvSpPr>
        <p:spPr>
          <a:xfrm>
            <a:off x="3832965" y="6581501"/>
            <a:ext cx="50980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Source: R Street Reliability Priorities </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Paper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CB5A9E24-B6DB-E396-EC28-B39ABDF11CFD}"/>
            </a:ext>
          </a:extLst>
        </p:cNvPr>
        <p:cNvGrpSpPr/>
        <p:nvPr/>
      </p:nvGrpSpPr>
      <p:grpSpPr>
        <a:xfrm>
          <a:off x="0" y="0"/>
          <a:ext cx="0" cy="0"/>
          <a:chOff x="0" y="0"/>
          <a:chExt cx="0" cy="0"/>
        </a:xfrm>
      </p:grpSpPr>
      <p:sp>
        <p:nvSpPr>
          <p:cNvPr id="206" name="Google Shape;206;p7">
            <a:extLst>
              <a:ext uri="{FF2B5EF4-FFF2-40B4-BE49-F238E27FC236}">
                <a16:creationId xmlns:a16="http://schemas.microsoft.com/office/drawing/2014/main" id="{D8FACA9A-8E09-E17E-45A5-9D2B26E45FAD}"/>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dirty="0">
                <a:latin typeface="Overpass Black"/>
                <a:ea typeface="Overpass Black"/>
                <a:cs typeface="Overpass Black"/>
                <a:sym typeface="Overpass Black"/>
              </a:rPr>
              <a:t>Policy Goals</a:t>
            </a:r>
            <a:endParaRPr dirty="0">
              <a:latin typeface="Overpass Black"/>
              <a:ea typeface="Overpass Black"/>
              <a:cs typeface="Overpass Black"/>
              <a:sym typeface="Overpass Black"/>
            </a:endParaRPr>
          </a:p>
        </p:txBody>
      </p:sp>
      <p:sp>
        <p:nvSpPr>
          <p:cNvPr id="207" name="Google Shape;207;p7">
            <a:extLst>
              <a:ext uri="{FF2B5EF4-FFF2-40B4-BE49-F238E27FC236}">
                <a16:creationId xmlns:a16="http://schemas.microsoft.com/office/drawing/2014/main" id="{EB0A3A2D-A4E8-9353-8C40-C58EF833EB8D}"/>
              </a:ext>
            </a:extLst>
          </p:cNvPr>
          <p:cNvSpPr txBox="1">
            <a:spLocks noGrp="1"/>
          </p:cNvSpPr>
          <p:nvPr>
            <p:ph type="body" idx="1"/>
          </p:nvPr>
        </p:nvSpPr>
        <p:spPr>
          <a:xfrm>
            <a:off x="418301" y="1690700"/>
            <a:ext cx="5760249" cy="3363300"/>
          </a:xfrm>
          <a:prstGeom prst="rect">
            <a:avLst/>
          </a:prstGeom>
          <a:noFill/>
          <a:ln>
            <a:noFill/>
          </a:ln>
        </p:spPr>
        <p:txBody>
          <a:bodyPr spcFirstLastPara="1" wrap="square" lIns="91425" tIns="45700" rIns="91425" bIns="45700" anchor="t" anchorCtr="0">
            <a:noAutofit/>
          </a:bodyPr>
          <a:lstStyle/>
          <a:p>
            <a:pPr marL="228600" lvl="0" indent="-304800" algn="l" rtl="0">
              <a:lnSpc>
                <a:spcPct val="100000"/>
              </a:lnSpc>
              <a:spcBef>
                <a:spcPts val="0"/>
              </a:spcBef>
              <a:spcAft>
                <a:spcPts val="0"/>
              </a:spcAft>
              <a:buSzPts val="3200"/>
              <a:buFont typeface="Overpass"/>
              <a:buChar char="•"/>
            </a:pPr>
            <a:r>
              <a:rPr lang="en-US" sz="3200" dirty="0">
                <a:latin typeface="Overpass"/>
                <a:ea typeface="Overpass"/>
                <a:cs typeface="Overpass"/>
                <a:sym typeface="Overpass"/>
              </a:rPr>
              <a:t>Back to basics</a:t>
            </a:r>
          </a:p>
          <a:p>
            <a:pPr marL="685800" lvl="1" indent="-304800">
              <a:lnSpc>
                <a:spcPct val="100000"/>
              </a:lnSpc>
              <a:spcBef>
                <a:spcPts val="0"/>
              </a:spcBef>
              <a:buSzPts val="3200"/>
              <a:buFont typeface="Overpass"/>
              <a:buChar char="•"/>
            </a:pPr>
            <a:r>
              <a:rPr lang="en-US" dirty="0">
                <a:latin typeface="Overpass"/>
                <a:sym typeface="Overpass"/>
              </a:rPr>
              <a:t>Least cost, reliable service</a:t>
            </a:r>
          </a:p>
          <a:p>
            <a:pPr marL="685800" lvl="1" indent="-304800">
              <a:lnSpc>
                <a:spcPct val="100000"/>
              </a:lnSpc>
              <a:spcBef>
                <a:spcPts val="0"/>
              </a:spcBef>
              <a:buSzPts val="3200"/>
              <a:buFont typeface="Overpass"/>
              <a:buChar char="•"/>
            </a:pPr>
            <a:r>
              <a:rPr lang="en-US" dirty="0">
                <a:latin typeface="Overpass"/>
                <a:sym typeface="Overpass"/>
              </a:rPr>
              <a:t>Allocation: beneficiary pays/ cost causation </a:t>
            </a:r>
          </a:p>
          <a:p>
            <a:pPr marL="685800" lvl="1" indent="-304800">
              <a:lnSpc>
                <a:spcPct val="100000"/>
              </a:lnSpc>
              <a:spcBef>
                <a:spcPts val="0"/>
              </a:spcBef>
              <a:buSzPts val="3200"/>
              <a:buFont typeface="Overpass"/>
              <a:buChar char="•"/>
            </a:pPr>
            <a:r>
              <a:rPr lang="en-US" dirty="0">
                <a:latin typeface="Overpass"/>
                <a:sym typeface="Overpass"/>
              </a:rPr>
              <a:t>Risk management</a:t>
            </a:r>
          </a:p>
          <a:p>
            <a:pPr marL="685800" lvl="1" indent="-304800">
              <a:lnSpc>
                <a:spcPct val="100000"/>
              </a:lnSpc>
              <a:spcBef>
                <a:spcPts val="0"/>
              </a:spcBef>
              <a:buSzPts val="3200"/>
              <a:buFont typeface="Overpass"/>
              <a:buChar char="•"/>
            </a:pPr>
            <a:r>
              <a:rPr lang="en-US" dirty="0">
                <a:latin typeface="Overpass"/>
                <a:sym typeface="Overpass"/>
              </a:rPr>
              <a:t>Avoid mistakes (e.g., rate freezes)</a:t>
            </a:r>
          </a:p>
          <a:p>
            <a:pPr marL="228600" lvl="0" indent="-304800" algn="l" rtl="0">
              <a:lnSpc>
                <a:spcPct val="100000"/>
              </a:lnSpc>
              <a:spcBef>
                <a:spcPts val="0"/>
              </a:spcBef>
              <a:spcAft>
                <a:spcPts val="0"/>
              </a:spcAft>
              <a:buSzPts val="3200"/>
              <a:buFont typeface="Overpass"/>
              <a:buChar char="•"/>
            </a:pPr>
            <a:r>
              <a:rPr lang="en-US" sz="3200" dirty="0">
                <a:latin typeface="Overpass"/>
                <a:ea typeface="Overpass"/>
                <a:cs typeface="Overpass"/>
                <a:sym typeface="Overpass"/>
              </a:rPr>
              <a:t>Economic conditions </a:t>
            </a:r>
          </a:p>
          <a:p>
            <a:pPr marL="685800" lvl="1" indent="-304800">
              <a:lnSpc>
                <a:spcPct val="100000"/>
              </a:lnSpc>
              <a:spcBef>
                <a:spcPts val="0"/>
              </a:spcBef>
              <a:buSzPts val="3200"/>
              <a:buFont typeface="Overpass"/>
              <a:buChar char="•"/>
            </a:pPr>
            <a:r>
              <a:rPr lang="en-US" dirty="0">
                <a:latin typeface="Overpass"/>
                <a:sym typeface="Overpass"/>
              </a:rPr>
              <a:t>Aging, saturated infrastructure </a:t>
            </a:r>
          </a:p>
          <a:p>
            <a:pPr marL="685800" lvl="1" indent="-304800">
              <a:lnSpc>
                <a:spcPct val="100000"/>
              </a:lnSpc>
              <a:spcBef>
                <a:spcPts val="0"/>
              </a:spcBef>
              <a:buSzPts val="3200"/>
              <a:buFont typeface="Overpass"/>
              <a:buChar char="•"/>
            </a:pPr>
            <a:r>
              <a:rPr lang="en-US" dirty="0">
                <a:latin typeface="Overpass"/>
                <a:sym typeface="Overpass"/>
              </a:rPr>
              <a:t>Demand shock: validate forecasts! </a:t>
            </a:r>
          </a:p>
          <a:p>
            <a:pPr marL="685800" lvl="1" indent="-304800">
              <a:lnSpc>
                <a:spcPct val="100000"/>
              </a:lnSpc>
              <a:spcBef>
                <a:spcPts val="0"/>
              </a:spcBef>
              <a:buSzPts val="3200"/>
              <a:buFont typeface="Overpass"/>
              <a:buChar char="•"/>
            </a:pPr>
            <a:r>
              <a:rPr lang="en-US" dirty="0">
                <a:latin typeface="Overpass"/>
                <a:sym typeface="Overpass"/>
              </a:rPr>
              <a:t>Supply crunch: lower </a:t>
            </a:r>
            <a:r>
              <a:rPr lang="en-US" i="1" dirty="0">
                <a:latin typeface="Overpass"/>
                <a:sym typeface="Overpass"/>
              </a:rPr>
              <a:t>artificial</a:t>
            </a:r>
            <a:r>
              <a:rPr lang="en-US" dirty="0">
                <a:latin typeface="Overpass"/>
                <a:sym typeface="Overpass"/>
              </a:rPr>
              <a:t> costs</a:t>
            </a:r>
          </a:p>
          <a:p>
            <a:pPr marL="1143000" lvl="2" indent="-304800">
              <a:lnSpc>
                <a:spcPct val="100000"/>
              </a:lnSpc>
              <a:spcBef>
                <a:spcPts val="0"/>
              </a:spcBef>
              <a:buSzPts val="3200"/>
              <a:buFont typeface="Overpass"/>
              <a:buChar char="•"/>
            </a:pPr>
            <a:r>
              <a:rPr lang="en-US" dirty="0">
                <a:latin typeface="Overpass"/>
                <a:sym typeface="Overpass"/>
              </a:rPr>
              <a:t>Supply chain backlogs</a:t>
            </a:r>
          </a:p>
          <a:p>
            <a:pPr marL="1143000" lvl="2" indent="-304800">
              <a:lnSpc>
                <a:spcPct val="100000"/>
              </a:lnSpc>
              <a:spcBef>
                <a:spcPts val="0"/>
              </a:spcBef>
              <a:buSzPts val="3200"/>
              <a:buFont typeface="Overpass"/>
              <a:buChar char="•"/>
            </a:pPr>
            <a:r>
              <a:rPr lang="en-US" dirty="0">
                <a:latin typeface="Overpass"/>
                <a:sym typeface="Overpass"/>
              </a:rPr>
              <a:t>Inefficient status quo regulation</a:t>
            </a:r>
          </a:p>
        </p:txBody>
      </p:sp>
      <p:cxnSp>
        <p:nvCxnSpPr>
          <p:cNvPr id="208" name="Google Shape;208;p7">
            <a:extLst>
              <a:ext uri="{FF2B5EF4-FFF2-40B4-BE49-F238E27FC236}">
                <a16:creationId xmlns:a16="http://schemas.microsoft.com/office/drawing/2014/main" id="{6F2BBD65-03DA-EC79-742F-3328AE47152C}"/>
              </a:ext>
            </a:extLst>
          </p:cNvPr>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pic>
        <p:nvPicPr>
          <p:cNvPr id="7" name="Picture 6" descr="The image is a line graph illustrating the inflation-adjusted annual capital expenditure for various sectors, with investor-owned utilities showing a significant increase over the years leading up to 2025.&#10;&#10;AI-generated content may be incorrect.">
            <a:extLst>
              <a:ext uri="{FF2B5EF4-FFF2-40B4-BE49-F238E27FC236}">
                <a16:creationId xmlns:a16="http://schemas.microsoft.com/office/drawing/2014/main" id="{7246B5D6-AF5F-BD7D-4B16-4B1A88F27AF3}"/>
              </a:ext>
            </a:extLst>
          </p:cNvPr>
          <p:cNvPicPr>
            <a:picLocks noChangeAspect="1"/>
          </p:cNvPicPr>
          <p:nvPr/>
        </p:nvPicPr>
        <p:blipFill>
          <a:blip r:embed="rId3"/>
          <a:stretch>
            <a:fillRect/>
          </a:stretch>
        </p:blipFill>
        <p:spPr>
          <a:xfrm>
            <a:off x="8950757" y="1071739"/>
            <a:ext cx="3181373" cy="2990872"/>
          </a:xfrm>
          <a:prstGeom prst="rect">
            <a:avLst/>
          </a:prstGeom>
        </p:spPr>
      </p:pic>
      <p:sp>
        <p:nvSpPr>
          <p:cNvPr id="8" name="Google Shape;140;g38d41cb0687_0_6">
            <a:extLst>
              <a:ext uri="{FF2B5EF4-FFF2-40B4-BE49-F238E27FC236}">
                <a16:creationId xmlns:a16="http://schemas.microsoft.com/office/drawing/2014/main" id="{D67E4E17-5881-EF0F-316F-D9FD5DFD0BB0}"/>
              </a:ext>
            </a:extLst>
          </p:cNvPr>
          <p:cNvSpPr txBox="1"/>
          <p:nvPr/>
        </p:nvSpPr>
        <p:spPr>
          <a:xfrm>
            <a:off x="1474838" y="6492875"/>
            <a:ext cx="8760542"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000000"/>
                </a:solidFill>
                <a:latin typeface="Arial"/>
                <a:ea typeface="Arial"/>
                <a:cs typeface="Arial"/>
                <a:sym typeface="Arial"/>
              </a:rPr>
              <a:t>Source</a:t>
            </a:r>
            <a:r>
              <a:rPr lang="en-US" sz="1000" dirty="0"/>
              <a:t>s: LBNL retail </a:t>
            </a:r>
            <a:r>
              <a:rPr lang="en-US" sz="1000" dirty="0">
                <a:hlinkClick r:id="rId4"/>
              </a:rPr>
              <a:t>price trends</a:t>
            </a:r>
            <a:r>
              <a:rPr lang="en-US" sz="1000" dirty="0"/>
              <a:t> 2026. </a:t>
            </a:r>
            <a:endParaRPr sz="1000" dirty="0"/>
          </a:p>
        </p:txBody>
      </p:sp>
      <p:pic>
        <p:nvPicPr>
          <p:cNvPr id="4" name="Picture 3" descr="The diagram illustrates a graph showing an upward trend in investor-owned utility rate change requests, with a significant increase in revenue requirements, adjusted for inflation, projected to reach $18 billion by 2025.&#10;&#10;AI-generated content may be incorrect.">
            <a:extLst>
              <a:ext uri="{FF2B5EF4-FFF2-40B4-BE49-F238E27FC236}">
                <a16:creationId xmlns:a16="http://schemas.microsoft.com/office/drawing/2014/main" id="{39ECFAA7-A74C-0386-84CD-DE937291450A}"/>
              </a:ext>
            </a:extLst>
          </p:cNvPr>
          <p:cNvPicPr>
            <a:picLocks noChangeAspect="1"/>
          </p:cNvPicPr>
          <p:nvPr/>
        </p:nvPicPr>
        <p:blipFill>
          <a:blip r:embed="rId5"/>
          <a:stretch>
            <a:fillRect/>
          </a:stretch>
        </p:blipFill>
        <p:spPr>
          <a:xfrm>
            <a:off x="5855109" y="1765698"/>
            <a:ext cx="3095648" cy="2857521"/>
          </a:xfrm>
          <a:prstGeom prst="rect">
            <a:avLst/>
          </a:prstGeom>
        </p:spPr>
      </p:pic>
      <p:pic>
        <p:nvPicPr>
          <p:cNvPr id="11" name="Picture 10" descr="The image illustrates that prices fall when demand increases proportionally more than system costs, while prices rise when demand growth requires significant system upgrades that cost less per unit than the existing system.&#10;&#10;AI-generated content may be incorrect.">
            <a:extLst>
              <a:ext uri="{FF2B5EF4-FFF2-40B4-BE49-F238E27FC236}">
                <a16:creationId xmlns:a16="http://schemas.microsoft.com/office/drawing/2014/main" id="{F711EFAE-C868-4B90-4D88-4ADA350331D2}"/>
              </a:ext>
            </a:extLst>
          </p:cNvPr>
          <p:cNvPicPr>
            <a:picLocks noChangeAspect="1"/>
          </p:cNvPicPr>
          <p:nvPr/>
        </p:nvPicPr>
        <p:blipFill>
          <a:blip r:embed="rId6"/>
          <a:stretch>
            <a:fillRect/>
          </a:stretch>
        </p:blipFill>
        <p:spPr>
          <a:xfrm>
            <a:off x="7934633" y="4378825"/>
            <a:ext cx="4257368" cy="2450539"/>
          </a:xfrm>
          <a:prstGeom prst="rect">
            <a:avLst/>
          </a:prstGeom>
        </p:spPr>
      </p:pic>
    </p:spTree>
    <p:extLst>
      <p:ext uri="{BB962C8B-B14F-4D97-AF65-F5344CB8AC3E}">
        <p14:creationId xmlns:p14="http://schemas.microsoft.com/office/powerpoint/2010/main" val="1612325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5E29D011-1086-1671-46C9-1CFC336C0949}"/>
            </a:ext>
          </a:extLst>
        </p:cNvPr>
        <p:cNvGrpSpPr/>
        <p:nvPr/>
      </p:nvGrpSpPr>
      <p:grpSpPr>
        <a:xfrm>
          <a:off x="0" y="0"/>
          <a:ext cx="0" cy="0"/>
          <a:chOff x="0" y="0"/>
          <a:chExt cx="0" cy="0"/>
        </a:xfrm>
      </p:grpSpPr>
      <p:sp>
        <p:nvSpPr>
          <p:cNvPr id="206" name="Google Shape;206;p7">
            <a:extLst>
              <a:ext uri="{FF2B5EF4-FFF2-40B4-BE49-F238E27FC236}">
                <a16:creationId xmlns:a16="http://schemas.microsoft.com/office/drawing/2014/main" id="{CDC0C643-3576-2011-5DDF-D2A9C2499218}"/>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dirty="0">
                <a:latin typeface="Overpass Black"/>
                <a:ea typeface="Overpass Black"/>
                <a:cs typeface="Overpass Black"/>
                <a:sym typeface="Overpass Black"/>
              </a:rPr>
              <a:t>Transmission</a:t>
            </a:r>
            <a:endParaRPr dirty="0">
              <a:latin typeface="Overpass Black"/>
              <a:ea typeface="Overpass Black"/>
              <a:cs typeface="Overpass Black"/>
              <a:sym typeface="Overpass Black"/>
            </a:endParaRPr>
          </a:p>
        </p:txBody>
      </p:sp>
      <p:sp>
        <p:nvSpPr>
          <p:cNvPr id="207" name="Google Shape;207;p7">
            <a:extLst>
              <a:ext uri="{FF2B5EF4-FFF2-40B4-BE49-F238E27FC236}">
                <a16:creationId xmlns:a16="http://schemas.microsoft.com/office/drawing/2014/main" id="{1E654446-2530-921C-D19C-1CEDD8155815}"/>
              </a:ext>
            </a:extLst>
          </p:cNvPr>
          <p:cNvSpPr txBox="1">
            <a:spLocks noGrp="1"/>
          </p:cNvSpPr>
          <p:nvPr>
            <p:ph type="body" idx="1"/>
          </p:nvPr>
        </p:nvSpPr>
        <p:spPr>
          <a:xfrm>
            <a:off x="838200" y="1690700"/>
            <a:ext cx="11166986" cy="3363300"/>
          </a:xfrm>
          <a:prstGeom prst="rect">
            <a:avLst/>
          </a:prstGeom>
          <a:noFill/>
          <a:ln>
            <a:noFill/>
          </a:ln>
        </p:spPr>
        <p:txBody>
          <a:bodyPr spcFirstLastPara="1" wrap="square" lIns="91425" tIns="45700" rIns="91425" bIns="45700" anchor="t" anchorCtr="0">
            <a:noAutofit/>
          </a:bodyPr>
          <a:lstStyle/>
          <a:p>
            <a:pPr marL="228600" lvl="0" indent="-304800" algn="l" rtl="0">
              <a:lnSpc>
                <a:spcPct val="100000"/>
              </a:lnSpc>
              <a:spcBef>
                <a:spcPts val="0"/>
              </a:spcBef>
              <a:spcAft>
                <a:spcPts val="0"/>
              </a:spcAft>
              <a:buSzPts val="3200"/>
              <a:buFont typeface="Overpass"/>
              <a:buChar char="•"/>
            </a:pPr>
            <a:r>
              <a:rPr lang="en-US" sz="3200" dirty="0">
                <a:latin typeface="Overpass"/>
                <a:ea typeface="Overpass"/>
                <a:cs typeface="Overpass"/>
                <a:sym typeface="Overpass"/>
              </a:rPr>
              <a:t>Planning &amp; cost allocation </a:t>
            </a:r>
          </a:p>
          <a:p>
            <a:pPr marL="685800" lvl="1" indent="-304800">
              <a:lnSpc>
                <a:spcPct val="100000"/>
              </a:lnSpc>
              <a:spcBef>
                <a:spcPts val="0"/>
              </a:spcBef>
              <a:buSzPts val="3200"/>
              <a:buFont typeface="Overpass"/>
              <a:buChar char="•"/>
            </a:pPr>
            <a:r>
              <a:rPr lang="en-US" dirty="0">
                <a:latin typeface="Overpass"/>
                <a:sym typeface="Overpass"/>
              </a:rPr>
              <a:t>Cost vs. cost savings (i.e., econ benefits)</a:t>
            </a:r>
          </a:p>
          <a:p>
            <a:pPr marL="685800" lvl="1" indent="-304800">
              <a:lnSpc>
                <a:spcPct val="100000"/>
              </a:lnSpc>
              <a:spcBef>
                <a:spcPts val="0"/>
              </a:spcBef>
              <a:buSzPts val="3200"/>
              <a:buFont typeface="Overpass"/>
              <a:buChar char="•"/>
            </a:pPr>
            <a:r>
              <a:rPr lang="en-US" dirty="0">
                <a:latin typeface="Overpass"/>
                <a:sym typeface="Overpass"/>
              </a:rPr>
              <a:t>MISO complaint lessons</a:t>
            </a:r>
          </a:p>
          <a:p>
            <a:pPr marL="685800" lvl="1" indent="-304800">
              <a:lnSpc>
                <a:spcPct val="100000"/>
              </a:lnSpc>
              <a:spcBef>
                <a:spcPts val="0"/>
              </a:spcBef>
              <a:buSzPts val="3200"/>
              <a:buFont typeface="Overpass"/>
              <a:buChar char="•"/>
            </a:pPr>
            <a:r>
              <a:rPr lang="en-US" dirty="0">
                <a:latin typeface="Overpass"/>
                <a:sym typeface="Overpass"/>
              </a:rPr>
              <a:t>O1920 compliance</a:t>
            </a:r>
          </a:p>
          <a:p>
            <a:pPr marL="685800" lvl="1" indent="-304800">
              <a:lnSpc>
                <a:spcPct val="100000"/>
              </a:lnSpc>
              <a:spcBef>
                <a:spcPts val="0"/>
              </a:spcBef>
              <a:buSzPts val="3200"/>
              <a:buFont typeface="Overpass"/>
              <a:buChar char="•"/>
            </a:pPr>
            <a:r>
              <a:rPr lang="en-US" dirty="0">
                <a:latin typeface="Overpass"/>
                <a:sym typeface="Overpass"/>
              </a:rPr>
              <a:t>Local project oversight</a:t>
            </a:r>
          </a:p>
          <a:p>
            <a:pPr marL="228600" lvl="0" indent="-304800" algn="l" rtl="0">
              <a:lnSpc>
                <a:spcPct val="100000"/>
              </a:lnSpc>
              <a:spcBef>
                <a:spcPts val="0"/>
              </a:spcBef>
              <a:spcAft>
                <a:spcPts val="0"/>
              </a:spcAft>
              <a:buSzPts val="3200"/>
              <a:buFont typeface="Overpass"/>
              <a:buChar char="•"/>
            </a:pPr>
            <a:r>
              <a:rPr lang="en-US" sz="3200" dirty="0">
                <a:latin typeface="Overpass"/>
                <a:ea typeface="Overpass"/>
                <a:cs typeface="Overpass"/>
                <a:sym typeface="Overpass"/>
              </a:rPr>
              <a:t>Advanced technologies</a:t>
            </a:r>
          </a:p>
          <a:p>
            <a:pPr marL="685800" lvl="1" indent="-304800">
              <a:lnSpc>
                <a:spcPct val="100000"/>
              </a:lnSpc>
              <a:spcBef>
                <a:spcPts val="0"/>
              </a:spcBef>
              <a:buSzPts val="3200"/>
              <a:buFont typeface="Overpass"/>
              <a:buChar char="•"/>
            </a:pPr>
            <a:r>
              <a:rPr lang="en-US" dirty="0">
                <a:latin typeface="Overpass"/>
                <a:ea typeface="Overpass"/>
                <a:cs typeface="Overpass"/>
                <a:sym typeface="Overpass"/>
              </a:rPr>
              <a:t>Bottom-up RTO stakeholders</a:t>
            </a:r>
          </a:p>
          <a:p>
            <a:pPr marL="685800" lvl="1" indent="-304800">
              <a:lnSpc>
                <a:spcPct val="100000"/>
              </a:lnSpc>
              <a:spcBef>
                <a:spcPts val="0"/>
              </a:spcBef>
              <a:buSzPts val="3200"/>
              <a:buFont typeface="Overpass"/>
              <a:buChar char="•"/>
            </a:pPr>
            <a:r>
              <a:rPr lang="en-US" dirty="0" err="1">
                <a:latin typeface="Overpass"/>
                <a:ea typeface="Overpass"/>
                <a:cs typeface="Overpass"/>
                <a:sym typeface="Overpass"/>
              </a:rPr>
              <a:t>Indep</a:t>
            </a:r>
            <a:r>
              <a:rPr lang="en-US" dirty="0">
                <a:latin typeface="Overpass"/>
                <a:ea typeface="Overpass"/>
                <a:cs typeface="Overpass"/>
                <a:sym typeface="Overpass"/>
              </a:rPr>
              <a:t>. evaluation, IMM role?</a:t>
            </a:r>
          </a:p>
          <a:p>
            <a:pPr marL="228600" lvl="0" indent="-304800" algn="l" rtl="0">
              <a:lnSpc>
                <a:spcPct val="100000"/>
              </a:lnSpc>
              <a:spcBef>
                <a:spcPts val="0"/>
              </a:spcBef>
              <a:spcAft>
                <a:spcPts val="0"/>
              </a:spcAft>
              <a:buSzPts val="3200"/>
              <a:buFont typeface="Overpass"/>
              <a:buChar char="•"/>
            </a:pPr>
            <a:r>
              <a:rPr lang="en-US" sz="3200" dirty="0">
                <a:latin typeface="Overpass"/>
                <a:ea typeface="Overpass"/>
                <a:cs typeface="Overpass"/>
                <a:sym typeface="Overpass"/>
              </a:rPr>
              <a:t>Competition</a:t>
            </a:r>
          </a:p>
          <a:p>
            <a:pPr marL="685800" lvl="1" indent="-304800">
              <a:lnSpc>
                <a:spcPct val="100000"/>
              </a:lnSpc>
              <a:spcBef>
                <a:spcPts val="0"/>
              </a:spcBef>
              <a:buSzPts val="3200"/>
              <a:buFont typeface="Overpass"/>
              <a:buChar char="•"/>
            </a:pPr>
            <a:r>
              <a:rPr lang="en-US" dirty="0">
                <a:latin typeface="Overpass"/>
                <a:ea typeface="Overpass"/>
                <a:cs typeface="Overpass"/>
                <a:sym typeface="Overpass"/>
              </a:rPr>
              <a:t>No in-service delay evidence</a:t>
            </a:r>
          </a:p>
          <a:p>
            <a:pPr marL="685800" lvl="1" indent="-304800">
              <a:lnSpc>
                <a:spcPct val="100000"/>
              </a:lnSpc>
              <a:spcBef>
                <a:spcPts val="0"/>
              </a:spcBef>
              <a:buSzPts val="3200"/>
              <a:buFont typeface="Overpass"/>
              <a:buChar char="•"/>
            </a:pPr>
            <a:r>
              <a:rPr lang="en-US" dirty="0">
                <a:latin typeface="Overpass"/>
                <a:ea typeface="Overpass"/>
                <a:cs typeface="Overpass"/>
                <a:sym typeface="Overpass"/>
              </a:rPr>
              <a:t>Cost/risk advantage</a:t>
            </a:r>
          </a:p>
          <a:p>
            <a:pPr marL="685800" lvl="1" indent="-304800">
              <a:lnSpc>
                <a:spcPct val="100000"/>
              </a:lnSpc>
              <a:spcBef>
                <a:spcPts val="0"/>
              </a:spcBef>
              <a:buSzPts val="3200"/>
              <a:buFont typeface="Overpass"/>
              <a:buChar char="•"/>
            </a:pPr>
            <a:endParaRPr lang="en-US" sz="2800" dirty="0">
              <a:latin typeface="Overpass"/>
              <a:sym typeface="Overpass"/>
            </a:endParaRPr>
          </a:p>
        </p:txBody>
      </p:sp>
      <p:cxnSp>
        <p:nvCxnSpPr>
          <p:cNvPr id="208" name="Google Shape;208;p7">
            <a:extLst>
              <a:ext uri="{FF2B5EF4-FFF2-40B4-BE49-F238E27FC236}">
                <a16:creationId xmlns:a16="http://schemas.microsoft.com/office/drawing/2014/main" id="{2A031B88-688A-FA92-B11A-BAD8A373DE5C}"/>
              </a:ext>
            </a:extLst>
          </p:cNvPr>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pic>
        <p:nvPicPr>
          <p:cNvPr id="3" name="Picture 2" descr="The image illustrates a strategic framework emphasizing the optimization of existing infrastructure through effective planning and competition to enhance quality governance.&#10;&#10;AI-generated content may be incorrect.">
            <a:extLst>
              <a:ext uri="{FF2B5EF4-FFF2-40B4-BE49-F238E27FC236}">
                <a16:creationId xmlns:a16="http://schemas.microsoft.com/office/drawing/2014/main" id="{EE57709D-9134-4EE8-C23D-036080B86BA4}"/>
              </a:ext>
            </a:extLst>
          </p:cNvPr>
          <p:cNvPicPr>
            <a:picLocks noChangeAspect="1"/>
          </p:cNvPicPr>
          <p:nvPr/>
        </p:nvPicPr>
        <p:blipFill>
          <a:blip r:embed="rId3"/>
          <a:stretch>
            <a:fillRect/>
          </a:stretch>
        </p:blipFill>
        <p:spPr>
          <a:xfrm>
            <a:off x="6744782" y="2890892"/>
            <a:ext cx="5447218" cy="3556448"/>
          </a:xfrm>
          <a:prstGeom prst="rect">
            <a:avLst/>
          </a:prstGeom>
        </p:spPr>
      </p:pic>
      <p:sp>
        <p:nvSpPr>
          <p:cNvPr id="4" name="Google Shape;140;g38d41cb0687_0_6">
            <a:extLst>
              <a:ext uri="{FF2B5EF4-FFF2-40B4-BE49-F238E27FC236}">
                <a16:creationId xmlns:a16="http://schemas.microsoft.com/office/drawing/2014/main" id="{D421FA89-948B-D634-5385-CCAEA38D4E74}"/>
              </a:ext>
            </a:extLst>
          </p:cNvPr>
          <p:cNvSpPr txBox="1"/>
          <p:nvPr/>
        </p:nvSpPr>
        <p:spPr>
          <a:xfrm>
            <a:off x="1474838" y="6492875"/>
            <a:ext cx="8760542"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000000"/>
                </a:solidFill>
                <a:latin typeface="Arial"/>
                <a:ea typeface="Arial"/>
                <a:cs typeface="Arial"/>
                <a:sym typeface="Arial"/>
              </a:rPr>
              <a:t>Source</a:t>
            </a:r>
            <a:r>
              <a:rPr lang="en-US" sz="1000" dirty="0"/>
              <a:t>s: R Street customer transmission </a:t>
            </a:r>
            <a:r>
              <a:rPr lang="en-US" sz="1000" dirty="0">
                <a:hlinkClick r:id="rId4"/>
              </a:rPr>
              <a:t>agenda</a:t>
            </a:r>
            <a:r>
              <a:rPr lang="en-US" sz="1000" dirty="0"/>
              <a:t> (2022) and </a:t>
            </a:r>
            <a:r>
              <a:rPr lang="en-US" sz="1000" dirty="0">
                <a:hlinkClick r:id="rId5"/>
              </a:rPr>
              <a:t>update</a:t>
            </a:r>
            <a:r>
              <a:rPr lang="en-US" sz="1000" dirty="0"/>
              <a:t> (2026). R Street transmission cost drivers &amp; policy remedies DOE/NEDC </a:t>
            </a:r>
            <a:r>
              <a:rPr lang="en-US" sz="1000" dirty="0">
                <a:hlinkClick r:id="rId6"/>
              </a:rPr>
              <a:t>briefing</a:t>
            </a:r>
            <a:r>
              <a:rPr lang="en-US" sz="1000" dirty="0"/>
              <a:t>. Customers’ transmission </a:t>
            </a:r>
            <a:r>
              <a:rPr lang="en-US" sz="1000" dirty="0">
                <a:hlinkClick r:id="rId7"/>
              </a:rPr>
              <a:t>complaint</a:t>
            </a:r>
            <a:r>
              <a:rPr lang="en-US" sz="1000" dirty="0"/>
              <a:t> before FERC.  </a:t>
            </a:r>
            <a:endParaRPr sz="1000" dirty="0"/>
          </a:p>
        </p:txBody>
      </p:sp>
      <p:sp>
        <p:nvSpPr>
          <p:cNvPr id="5" name="Google Shape;211;p7">
            <a:extLst>
              <a:ext uri="{FF2B5EF4-FFF2-40B4-BE49-F238E27FC236}">
                <a16:creationId xmlns:a16="http://schemas.microsoft.com/office/drawing/2014/main" id="{B021E99B-1CAD-15C6-8D60-44B4648A3EA2}"/>
              </a:ext>
            </a:extLst>
          </p:cNvPr>
          <p:cNvSpPr txBox="1"/>
          <p:nvPr/>
        </p:nvSpPr>
        <p:spPr>
          <a:xfrm>
            <a:off x="6980903" y="1535113"/>
            <a:ext cx="5211097" cy="138496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dirty="0">
                <a:solidFill>
                  <a:srgbClr val="FF0000"/>
                </a:solidFill>
                <a:latin typeface="Avenir"/>
                <a:ea typeface="Avenir"/>
                <a:cs typeface="Avenir"/>
                <a:sym typeface="Avenir"/>
              </a:rPr>
              <a:t>Uneconomic Transmission BAU</a:t>
            </a:r>
          </a:p>
          <a:p>
            <a:pPr marL="0" lvl="0" indent="0" algn="ctr" rtl="0">
              <a:spcBef>
                <a:spcPts val="0"/>
              </a:spcBef>
              <a:spcAft>
                <a:spcPts val="0"/>
              </a:spcAft>
              <a:buNone/>
            </a:pPr>
            <a:r>
              <a:rPr lang="en-US" sz="1800" dirty="0" err="1">
                <a:solidFill>
                  <a:srgbClr val="FF0000"/>
                </a:solidFill>
                <a:latin typeface="Avenir"/>
                <a:ea typeface="Avenir"/>
                <a:cs typeface="Avenir"/>
                <a:sym typeface="Avenir"/>
              </a:rPr>
              <a:t>CoS</a:t>
            </a:r>
            <a:r>
              <a:rPr lang="en-US" sz="1800" dirty="0">
                <a:solidFill>
                  <a:srgbClr val="FF0000"/>
                </a:solidFill>
                <a:latin typeface="Avenir"/>
                <a:ea typeface="Avenir"/>
                <a:cs typeface="Avenir"/>
                <a:sym typeface="Avenir"/>
              </a:rPr>
              <a:t> incentive + siting bias = local Tx project overbuild &amp; inter/regional </a:t>
            </a:r>
            <a:r>
              <a:rPr lang="en-US" sz="1800" dirty="0" err="1">
                <a:solidFill>
                  <a:srgbClr val="FF0000"/>
                </a:solidFill>
                <a:latin typeface="Avenir"/>
                <a:ea typeface="Avenir"/>
                <a:cs typeface="Avenir"/>
                <a:sym typeface="Avenir"/>
              </a:rPr>
              <a:t>underbuild</a:t>
            </a:r>
            <a:endParaRPr lang="en-US" sz="1800" dirty="0">
              <a:solidFill>
                <a:srgbClr val="FF0000"/>
              </a:solidFill>
              <a:latin typeface="Avenir"/>
              <a:ea typeface="Avenir"/>
              <a:cs typeface="Avenir"/>
              <a:sym typeface="Avenir"/>
            </a:endParaRPr>
          </a:p>
          <a:p>
            <a:pPr marL="0" lvl="0" indent="0" algn="ctr" rtl="0">
              <a:spcBef>
                <a:spcPts val="0"/>
              </a:spcBef>
              <a:spcAft>
                <a:spcPts val="0"/>
              </a:spcAft>
              <a:buNone/>
            </a:pPr>
            <a:r>
              <a:rPr lang="en-US" sz="1800" dirty="0">
                <a:solidFill>
                  <a:srgbClr val="FF0000"/>
                </a:solidFill>
                <a:latin typeface="Avenir"/>
                <a:ea typeface="Avenir"/>
                <a:cs typeface="Avenir"/>
                <a:sym typeface="Avenir"/>
              </a:rPr>
              <a:t>&gt;90% projects: no prudence review or competition</a:t>
            </a:r>
            <a:endParaRPr sz="1800" dirty="0"/>
          </a:p>
        </p:txBody>
      </p:sp>
    </p:spTree>
    <p:extLst>
      <p:ext uri="{BB962C8B-B14F-4D97-AF65-F5344CB8AC3E}">
        <p14:creationId xmlns:p14="http://schemas.microsoft.com/office/powerpoint/2010/main" val="1118718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898BDC8A-CABB-690A-878C-7E14AB814265}"/>
            </a:ext>
          </a:extLst>
        </p:cNvPr>
        <p:cNvGrpSpPr/>
        <p:nvPr/>
      </p:nvGrpSpPr>
      <p:grpSpPr>
        <a:xfrm>
          <a:off x="0" y="0"/>
          <a:ext cx="0" cy="0"/>
          <a:chOff x="0" y="0"/>
          <a:chExt cx="0" cy="0"/>
        </a:xfrm>
      </p:grpSpPr>
      <p:sp>
        <p:nvSpPr>
          <p:cNvPr id="206" name="Google Shape;206;p7">
            <a:extLst>
              <a:ext uri="{FF2B5EF4-FFF2-40B4-BE49-F238E27FC236}">
                <a16:creationId xmlns:a16="http://schemas.microsoft.com/office/drawing/2014/main" id="{E2A9C58F-5B1A-073D-5BF4-EC3C48C5BE79}"/>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dirty="0">
                <a:latin typeface="Overpass Black"/>
                <a:ea typeface="Overpass Black"/>
                <a:cs typeface="Overpass Black"/>
                <a:sym typeface="Overpass Black"/>
              </a:rPr>
              <a:t>Wholesale</a:t>
            </a:r>
            <a:endParaRPr dirty="0">
              <a:latin typeface="Overpass Black"/>
              <a:ea typeface="Overpass Black"/>
              <a:cs typeface="Overpass Black"/>
              <a:sym typeface="Overpass Black"/>
            </a:endParaRPr>
          </a:p>
        </p:txBody>
      </p:sp>
      <p:sp>
        <p:nvSpPr>
          <p:cNvPr id="207" name="Google Shape;207;p7">
            <a:extLst>
              <a:ext uri="{FF2B5EF4-FFF2-40B4-BE49-F238E27FC236}">
                <a16:creationId xmlns:a16="http://schemas.microsoft.com/office/drawing/2014/main" id="{554DFF19-BD03-9A7C-5C52-4B40D306602F}"/>
              </a:ext>
            </a:extLst>
          </p:cNvPr>
          <p:cNvSpPr txBox="1">
            <a:spLocks noGrp="1"/>
          </p:cNvSpPr>
          <p:nvPr>
            <p:ph type="body" idx="1"/>
          </p:nvPr>
        </p:nvSpPr>
        <p:spPr>
          <a:xfrm>
            <a:off x="418301" y="1690700"/>
            <a:ext cx="11586885" cy="3363300"/>
          </a:xfrm>
          <a:prstGeom prst="rect">
            <a:avLst/>
          </a:prstGeom>
          <a:noFill/>
          <a:ln>
            <a:noFill/>
          </a:ln>
        </p:spPr>
        <p:txBody>
          <a:bodyPr spcFirstLastPara="1" wrap="square" lIns="91425" tIns="45700" rIns="91425" bIns="45700" anchor="t" anchorCtr="0">
            <a:noAutofit/>
          </a:bodyPr>
          <a:lstStyle/>
          <a:p>
            <a:pPr marL="228600" lvl="0" indent="-304800" algn="l" rtl="0">
              <a:lnSpc>
                <a:spcPct val="100000"/>
              </a:lnSpc>
              <a:spcBef>
                <a:spcPts val="0"/>
              </a:spcBef>
              <a:spcAft>
                <a:spcPts val="0"/>
              </a:spcAft>
              <a:buSzPts val="3200"/>
              <a:buFont typeface="Overpass"/>
              <a:buChar char="•"/>
            </a:pPr>
            <a:r>
              <a:rPr lang="en-US" sz="3200" dirty="0">
                <a:latin typeface="Overpass"/>
                <a:ea typeface="Overpass"/>
                <a:cs typeface="Overpass"/>
                <a:sym typeface="Overpass"/>
              </a:rPr>
              <a:t>MISO</a:t>
            </a:r>
          </a:p>
          <a:p>
            <a:pPr marL="685800" lvl="1" indent="-304800">
              <a:lnSpc>
                <a:spcPct val="100000"/>
              </a:lnSpc>
              <a:spcBef>
                <a:spcPts val="0"/>
              </a:spcBef>
              <a:buSzPts val="3200"/>
              <a:buFont typeface="Overpass"/>
              <a:buChar char="•"/>
            </a:pPr>
            <a:r>
              <a:rPr lang="en-US" dirty="0">
                <a:latin typeface="Overpass"/>
                <a:sym typeface="Overpass"/>
              </a:rPr>
              <a:t>Coordinate utility planning</a:t>
            </a:r>
            <a:endParaRPr lang="en-US" sz="2400" dirty="0">
              <a:latin typeface="Overpass"/>
              <a:sym typeface="Overpass"/>
            </a:endParaRPr>
          </a:p>
          <a:p>
            <a:pPr marL="228600" lvl="0" indent="-304800">
              <a:lnSpc>
                <a:spcPct val="100000"/>
              </a:lnSpc>
              <a:spcBef>
                <a:spcPts val="0"/>
              </a:spcBef>
              <a:buSzPts val="3200"/>
              <a:buFont typeface="Overpass"/>
              <a:buChar char="•"/>
            </a:pPr>
            <a:r>
              <a:rPr lang="en-US" sz="3200" dirty="0">
                <a:latin typeface="Overpass"/>
                <a:ea typeface="Overpass"/>
                <a:cs typeface="Overpass"/>
                <a:sym typeface="Overpass"/>
              </a:rPr>
              <a:t>PJM </a:t>
            </a:r>
          </a:p>
          <a:p>
            <a:pPr marL="685800" lvl="1" indent="-304800">
              <a:lnSpc>
                <a:spcPct val="100000"/>
              </a:lnSpc>
              <a:spcBef>
                <a:spcPts val="0"/>
              </a:spcBef>
              <a:buSzPts val="3200"/>
              <a:buFont typeface="Overpass"/>
              <a:buChar char="•"/>
            </a:pPr>
            <a:r>
              <a:rPr lang="en-US" dirty="0">
                <a:latin typeface="Overpass"/>
                <a:sym typeface="Overpass"/>
              </a:rPr>
              <a:t>Price cap &lt; new entry cost</a:t>
            </a:r>
          </a:p>
          <a:p>
            <a:pPr marL="685800" lvl="1" indent="-304800">
              <a:lnSpc>
                <a:spcPct val="100000"/>
              </a:lnSpc>
              <a:spcBef>
                <a:spcPts val="0"/>
              </a:spcBef>
              <a:buSzPts val="3200"/>
              <a:buFont typeface="Overpass"/>
              <a:buChar char="•"/>
            </a:pPr>
            <a:r>
              <a:rPr lang="en-US" dirty="0">
                <a:latin typeface="Overpass"/>
                <a:sym typeface="Overpass"/>
              </a:rPr>
              <a:t>IOU costlier than market</a:t>
            </a:r>
          </a:p>
          <a:p>
            <a:pPr marL="685800" lvl="1" indent="-304800">
              <a:lnSpc>
                <a:spcPct val="100000"/>
              </a:lnSpc>
              <a:spcBef>
                <a:spcPts val="0"/>
              </a:spcBef>
              <a:buSzPts val="3200"/>
              <a:buFont typeface="Overpass"/>
              <a:buChar char="•"/>
            </a:pPr>
            <a:r>
              <a:rPr lang="en-US" dirty="0">
                <a:latin typeface="Overpass"/>
                <a:sym typeface="Overpass"/>
              </a:rPr>
              <a:t>Supplemental auction uncertainty</a:t>
            </a:r>
          </a:p>
          <a:p>
            <a:pPr marL="228600" lvl="0" indent="-304800" algn="l" rtl="0">
              <a:lnSpc>
                <a:spcPct val="100000"/>
              </a:lnSpc>
              <a:spcBef>
                <a:spcPts val="0"/>
              </a:spcBef>
              <a:spcAft>
                <a:spcPts val="0"/>
              </a:spcAft>
              <a:buSzPts val="3200"/>
              <a:buFont typeface="Overpass"/>
              <a:buChar char="•"/>
            </a:pPr>
            <a:r>
              <a:rPr lang="en-US" sz="3200" dirty="0">
                <a:latin typeface="Overpass"/>
                <a:ea typeface="Overpass"/>
                <a:cs typeface="Overpass"/>
                <a:sym typeface="Overpass"/>
              </a:rPr>
              <a:t>Wholesale-retail compatibility</a:t>
            </a:r>
          </a:p>
          <a:p>
            <a:pPr marL="685800" lvl="1" indent="-304800">
              <a:lnSpc>
                <a:spcPct val="100000"/>
              </a:lnSpc>
              <a:spcBef>
                <a:spcPts val="0"/>
              </a:spcBef>
              <a:buSzPts val="3200"/>
              <a:buFont typeface="Overpass"/>
              <a:buChar char="•"/>
            </a:pPr>
            <a:r>
              <a:rPr lang="en-US" dirty="0">
                <a:latin typeface="Overpass"/>
                <a:sym typeface="Overpass"/>
              </a:rPr>
              <a:t>Fix forecasts! (retail roots, RTO validate) </a:t>
            </a:r>
          </a:p>
          <a:p>
            <a:pPr marL="685800" lvl="1" indent="-304800">
              <a:lnSpc>
                <a:spcPct val="100000"/>
              </a:lnSpc>
              <a:spcBef>
                <a:spcPts val="0"/>
              </a:spcBef>
              <a:buSzPts val="3200"/>
              <a:buFont typeface="Overpass"/>
              <a:buChar char="•"/>
            </a:pPr>
            <a:r>
              <a:rPr lang="en-US" dirty="0">
                <a:latin typeface="Overpass"/>
                <a:sym typeface="Overpass"/>
              </a:rPr>
              <a:t>Utility IRP and IPP mixtures</a:t>
            </a:r>
          </a:p>
          <a:p>
            <a:pPr marL="685800" lvl="1" indent="-304800">
              <a:lnSpc>
                <a:spcPct val="100000"/>
              </a:lnSpc>
              <a:spcBef>
                <a:spcPts val="0"/>
              </a:spcBef>
              <a:buSzPts val="3200"/>
              <a:buFont typeface="Overpass"/>
              <a:buChar char="•"/>
            </a:pPr>
            <a:r>
              <a:rPr lang="en-US" dirty="0">
                <a:latin typeface="Overpass"/>
                <a:sym typeface="Overpass"/>
              </a:rPr>
              <a:t>Capacity market vs. retail hedging periods</a:t>
            </a:r>
          </a:p>
        </p:txBody>
      </p:sp>
      <p:cxnSp>
        <p:nvCxnSpPr>
          <p:cNvPr id="208" name="Google Shape;208;p7">
            <a:extLst>
              <a:ext uri="{FF2B5EF4-FFF2-40B4-BE49-F238E27FC236}">
                <a16:creationId xmlns:a16="http://schemas.microsoft.com/office/drawing/2014/main" id="{8145751F-F984-DBCC-810E-B860E7CB8B44}"/>
              </a:ext>
            </a:extLst>
          </p:cNvPr>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pic>
        <p:nvPicPr>
          <p:cNvPr id="2" name="Picture 1">
            <a:extLst>
              <a:ext uri="{FF2B5EF4-FFF2-40B4-BE49-F238E27FC236}">
                <a16:creationId xmlns:a16="http://schemas.microsoft.com/office/drawing/2014/main" id="{49BD8589-F58A-4625-EDCA-63CE68DBCFC6}"/>
              </a:ext>
            </a:extLst>
          </p:cNvPr>
          <p:cNvPicPr>
            <a:picLocks noChangeAspect="1"/>
          </p:cNvPicPr>
          <p:nvPr/>
        </p:nvPicPr>
        <p:blipFill>
          <a:blip r:embed="rId3"/>
          <a:stretch>
            <a:fillRect/>
          </a:stretch>
        </p:blipFill>
        <p:spPr>
          <a:xfrm>
            <a:off x="6725026" y="1595524"/>
            <a:ext cx="5416550" cy="3274223"/>
          </a:xfrm>
          <a:prstGeom prst="rect">
            <a:avLst/>
          </a:prstGeom>
        </p:spPr>
      </p:pic>
      <p:pic>
        <p:nvPicPr>
          <p:cNvPr id="3" name="Google Shape;158;p11" descr="A group of colorful squares with black text&#10;&#10;Description automatically generated">
            <a:extLst>
              <a:ext uri="{FF2B5EF4-FFF2-40B4-BE49-F238E27FC236}">
                <a16:creationId xmlns:a16="http://schemas.microsoft.com/office/drawing/2014/main" id="{7786D898-A36C-3707-A86C-7D5288989832}"/>
              </a:ext>
            </a:extLst>
          </p:cNvPr>
          <p:cNvPicPr preferRelativeResize="0"/>
          <p:nvPr/>
        </p:nvPicPr>
        <p:blipFill rotWithShape="1">
          <a:blip r:embed="rId4">
            <a:alphaModFix/>
          </a:blip>
          <a:srcRect/>
          <a:stretch/>
        </p:blipFill>
        <p:spPr>
          <a:xfrm>
            <a:off x="11201400" y="3628801"/>
            <a:ext cx="990600" cy="878650"/>
          </a:xfrm>
          <a:prstGeom prst="rect">
            <a:avLst/>
          </a:prstGeom>
          <a:noFill/>
          <a:ln>
            <a:noFill/>
          </a:ln>
        </p:spPr>
      </p:pic>
      <p:pic>
        <p:nvPicPr>
          <p:cNvPr id="4" name="Google Shape;139;g38d41cb0687_0_6">
            <a:extLst>
              <a:ext uri="{FF2B5EF4-FFF2-40B4-BE49-F238E27FC236}">
                <a16:creationId xmlns:a16="http://schemas.microsoft.com/office/drawing/2014/main" id="{4BB600E7-E6FB-E685-F8C5-F890FFD5F2F8}"/>
              </a:ext>
            </a:extLst>
          </p:cNvPr>
          <p:cNvPicPr preferRelativeResize="0"/>
          <p:nvPr/>
        </p:nvPicPr>
        <p:blipFill>
          <a:blip r:embed="rId5">
            <a:alphaModFix/>
          </a:blip>
          <a:stretch>
            <a:fillRect/>
          </a:stretch>
        </p:blipFill>
        <p:spPr>
          <a:xfrm>
            <a:off x="7098888" y="4591666"/>
            <a:ext cx="5042688" cy="2260736"/>
          </a:xfrm>
          <a:prstGeom prst="rect">
            <a:avLst/>
          </a:prstGeom>
          <a:noFill/>
          <a:ln>
            <a:noFill/>
          </a:ln>
        </p:spPr>
      </p:pic>
      <p:sp>
        <p:nvSpPr>
          <p:cNvPr id="5" name="Google Shape;140;g38d41cb0687_0_6">
            <a:extLst>
              <a:ext uri="{FF2B5EF4-FFF2-40B4-BE49-F238E27FC236}">
                <a16:creationId xmlns:a16="http://schemas.microsoft.com/office/drawing/2014/main" id="{975228FE-65EB-F9FC-E7B7-404EA677BF6D}"/>
              </a:ext>
            </a:extLst>
          </p:cNvPr>
          <p:cNvSpPr txBox="1"/>
          <p:nvPr/>
        </p:nvSpPr>
        <p:spPr>
          <a:xfrm>
            <a:off x="1465006" y="6231285"/>
            <a:ext cx="5633882"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000000"/>
                </a:solidFill>
                <a:latin typeface="Arial"/>
                <a:ea typeface="Arial"/>
                <a:cs typeface="Arial"/>
                <a:sym typeface="Arial"/>
              </a:rPr>
              <a:t>Source</a:t>
            </a:r>
            <a:r>
              <a:rPr lang="en-US" sz="1000" dirty="0"/>
              <a:t>s: R Street Paradigms </a:t>
            </a:r>
            <a:r>
              <a:rPr lang="en-US" sz="1000" dirty="0">
                <a:hlinkClick r:id="rId6"/>
              </a:rPr>
              <a:t>paper</a:t>
            </a:r>
            <a:r>
              <a:rPr lang="en-US" sz="1000" dirty="0"/>
              <a:t> (2023), </a:t>
            </a:r>
            <a:r>
              <a:rPr lang="en-US" sz="1000" u="sng" dirty="0">
                <a:solidFill>
                  <a:schemeClr val="hlink"/>
                </a:solidFill>
                <a:hlinkClick r:id="rId7"/>
              </a:rPr>
              <a:t>PJM &amp; Jeffries LLC </a:t>
            </a:r>
            <a:r>
              <a:rPr lang="en-US" sz="1000" dirty="0"/>
              <a:t>(2025), R Street PJM forecasts </a:t>
            </a:r>
            <a:r>
              <a:rPr lang="en-US" sz="1000" dirty="0">
                <a:hlinkClick r:id="rId8"/>
              </a:rPr>
              <a:t>analysis</a:t>
            </a:r>
            <a:r>
              <a:rPr lang="en-US" sz="1000" dirty="0"/>
              <a:t> (2026), E3 (2025): </a:t>
            </a:r>
            <a:r>
              <a:rPr lang="en-US" sz="1000" u="sng" dirty="0">
                <a:solidFill>
                  <a:schemeClr val="hlink"/>
                </a:solidFill>
                <a:hlinkClick r:id="rId9"/>
              </a:rPr>
              <a:t>Balancing Risk and Growth</a:t>
            </a:r>
            <a:r>
              <a:rPr lang="en-US" sz="1000" u="sng" dirty="0">
                <a:solidFill>
                  <a:schemeClr val="hlink"/>
                </a:solidFill>
              </a:rPr>
              <a:t>,</a:t>
            </a:r>
            <a:endParaRPr sz="1000" dirty="0"/>
          </a:p>
        </p:txBody>
      </p:sp>
    </p:spTree>
    <p:extLst>
      <p:ext uri="{BB962C8B-B14F-4D97-AF65-F5344CB8AC3E}">
        <p14:creationId xmlns:p14="http://schemas.microsoft.com/office/powerpoint/2010/main" val="218453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7FF6FBC2-596B-2817-18E2-FA3EA3689853}"/>
            </a:ext>
          </a:extLst>
        </p:cNvPr>
        <p:cNvGrpSpPr/>
        <p:nvPr/>
      </p:nvGrpSpPr>
      <p:grpSpPr>
        <a:xfrm>
          <a:off x="0" y="0"/>
          <a:ext cx="0" cy="0"/>
          <a:chOff x="0" y="0"/>
          <a:chExt cx="0" cy="0"/>
        </a:xfrm>
      </p:grpSpPr>
      <p:sp>
        <p:nvSpPr>
          <p:cNvPr id="206" name="Google Shape;206;p7">
            <a:extLst>
              <a:ext uri="{FF2B5EF4-FFF2-40B4-BE49-F238E27FC236}">
                <a16:creationId xmlns:a16="http://schemas.microsoft.com/office/drawing/2014/main" id="{39BEF11D-2864-1D0F-01ED-027A801EDD30}"/>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dirty="0">
                <a:latin typeface="Overpass Black"/>
                <a:ea typeface="Overpass Black"/>
                <a:cs typeface="Overpass Black"/>
                <a:sym typeface="Overpass Black"/>
              </a:rPr>
              <a:t>Retail</a:t>
            </a:r>
            <a:endParaRPr dirty="0">
              <a:latin typeface="Overpass Black"/>
              <a:ea typeface="Overpass Black"/>
              <a:cs typeface="Overpass Black"/>
              <a:sym typeface="Overpass Black"/>
            </a:endParaRPr>
          </a:p>
        </p:txBody>
      </p:sp>
      <p:sp>
        <p:nvSpPr>
          <p:cNvPr id="207" name="Google Shape;207;p7">
            <a:extLst>
              <a:ext uri="{FF2B5EF4-FFF2-40B4-BE49-F238E27FC236}">
                <a16:creationId xmlns:a16="http://schemas.microsoft.com/office/drawing/2014/main" id="{D88D8FF2-5374-01EA-4F4C-F4333789619B}"/>
              </a:ext>
            </a:extLst>
          </p:cNvPr>
          <p:cNvSpPr txBox="1">
            <a:spLocks noGrp="1"/>
          </p:cNvSpPr>
          <p:nvPr>
            <p:ph type="body" idx="1"/>
          </p:nvPr>
        </p:nvSpPr>
        <p:spPr>
          <a:xfrm>
            <a:off x="1136057" y="3522645"/>
            <a:ext cx="10987118" cy="1770026"/>
          </a:xfrm>
          <a:prstGeom prst="rect">
            <a:avLst/>
          </a:prstGeom>
          <a:noFill/>
          <a:ln>
            <a:noFill/>
          </a:ln>
        </p:spPr>
        <p:txBody>
          <a:bodyPr spcFirstLastPara="1" wrap="square" lIns="91425" tIns="45700" rIns="91425" bIns="45700" anchor="t" anchorCtr="0">
            <a:noAutofit/>
          </a:bodyPr>
          <a:lstStyle/>
          <a:p>
            <a:pPr marL="228600" lvl="0" indent="-304800" algn="l" rtl="0">
              <a:lnSpc>
                <a:spcPct val="100000"/>
              </a:lnSpc>
              <a:spcBef>
                <a:spcPts val="0"/>
              </a:spcBef>
              <a:spcAft>
                <a:spcPts val="0"/>
              </a:spcAft>
              <a:buSzPts val="3200"/>
              <a:buFont typeface="Overpass"/>
              <a:buChar char="•"/>
            </a:pPr>
            <a:r>
              <a:rPr lang="en-US" sz="3200" dirty="0" err="1">
                <a:latin typeface="Overpass"/>
                <a:ea typeface="Overpass"/>
                <a:cs typeface="Overpass"/>
                <a:sym typeface="Overpass"/>
              </a:rPr>
              <a:t>CoS</a:t>
            </a:r>
            <a:r>
              <a:rPr lang="en-US" sz="3200" dirty="0">
                <a:latin typeface="Overpass"/>
                <a:ea typeface="Overpass"/>
                <a:cs typeface="Overpass"/>
                <a:sym typeface="Overpass"/>
              </a:rPr>
              <a:t> states: large load tariffs vs. C&amp;I market access</a:t>
            </a:r>
          </a:p>
          <a:p>
            <a:pPr marL="685800" lvl="1" indent="-304800">
              <a:lnSpc>
                <a:spcPct val="100000"/>
              </a:lnSpc>
              <a:spcBef>
                <a:spcPts val="0"/>
              </a:spcBef>
              <a:buSzPts val="3200"/>
              <a:buFont typeface="Overpass"/>
              <a:buChar char="•"/>
            </a:pPr>
            <a:r>
              <a:rPr lang="en-US" dirty="0">
                <a:latin typeface="Overpass"/>
                <a:ea typeface="Overpass"/>
                <a:cs typeface="Overpass"/>
                <a:sym typeface="Overpass"/>
              </a:rPr>
              <a:t>2025: PUCs approved 29 large load tariffs</a:t>
            </a:r>
          </a:p>
          <a:p>
            <a:pPr marL="685800" lvl="1" indent="-304800">
              <a:lnSpc>
                <a:spcPct val="100000"/>
              </a:lnSpc>
              <a:spcBef>
                <a:spcPts val="0"/>
              </a:spcBef>
              <a:buSzPts val="3200"/>
              <a:buFont typeface="Overpass"/>
              <a:buChar char="•"/>
            </a:pPr>
            <a:r>
              <a:rPr lang="en-US" dirty="0">
                <a:latin typeface="Overpass"/>
                <a:ea typeface="Overpass"/>
                <a:cs typeface="Overpass"/>
                <a:sym typeface="Overpass"/>
              </a:rPr>
              <a:t>C&amp;I market push (e.g., MO, IN, MI, IA, WI)</a:t>
            </a:r>
          </a:p>
          <a:p>
            <a:pPr marL="228600" lvl="0" indent="-304800" algn="l" rtl="0">
              <a:lnSpc>
                <a:spcPct val="100000"/>
              </a:lnSpc>
              <a:spcBef>
                <a:spcPts val="0"/>
              </a:spcBef>
              <a:spcAft>
                <a:spcPts val="0"/>
              </a:spcAft>
              <a:buSzPts val="3200"/>
              <a:buFont typeface="Overpass"/>
              <a:buChar char="•"/>
            </a:pPr>
            <a:r>
              <a:rPr lang="en-US" sz="3200" dirty="0">
                <a:latin typeface="Overpass"/>
                <a:ea typeface="Overpass"/>
                <a:cs typeface="Overpass"/>
                <a:sym typeface="Overpass"/>
              </a:rPr>
              <a:t>Competitive states: implement better</a:t>
            </a:r>
          </a:p>
          <a:p>
            <a:pPr marL="685800" lvl="1" indent="-304800">
              <a:lnSpc>
                <a:spcPct val="100000"/>
              </a:lnSpc>
              <a:spcBef>
                <a:spcPts val="0"/>
              </a:spcBef>
              <a:buSzPts val="3200"/>
              <a:buFont typeface="Overpass"/>
              <a:buChar char="•"/>
            </a:pPr>
            <a:r>
              <a:rPr lang="en-US" dirty="0">
                <a:latin typeface="Overpass"/>
                <a:ea typeface="Overpass"/>
                <a:cs typeface="Overpass"/>
                <a:sym typeface="Overpass"/>
              </a:rPr>
              <a:t>E.g., default service auctions</a:t>
            </a:r>
          </a:p>
          <a:p>
            <a:pPr marL="685800" lvl="1" indent="-304800">
              <a:lnSpc>
                <a:spcPct val="100000"/>
              </a:lnSpc>
              <a:spcBef>
                <a:spcPts val="0"/>
              </a:spcBef>
              <a:buSzPts val="3200"/>
              <a:buFont typeface="Overpass"/>
              <a:buChar char="•"/>
            </a:pPr>
            <a:r>
              <a:rPr lang="en-US" dirty="0">
                <a:latin typeface="Overpass"/>
                <a:ea typeface="Overpass"/>
                <a:cs typeface="Overpass"/>
                <a:sym typeface="Overpass"/>
              </a:rPr>
              <a:t>Remove cross-subsidies e.g., Ohio HB 15</a:t>
            </a:r>
          </a:p>
        </p:txBody>
      </p:sp>
      <p:cxnSp>
        <p:nvCxnSpPr>
          <p:cNvPr id="208" name="Google Shape;208;p7">
            <a:extLst>
              <a:ext uri="{FF2B5EF4-FFF2-40B4-BE49-F238E27FC236}">
                <a16:creationId xmlns:a16="http://schemas.microsoft.com/office/drawing/2014/main" id="{9B0E2CE5-77C3-B0E8-A29D-096B8474DE3F}"/>
              </a:ext>
            </a:extLst>
          </p:cNvPr>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sp>
        <p:nvSpPr>
          <p:cNvPr id="3" name="TextBox 2">
            <a:extLst>
              <a:ext uri="{FF2B5EF4-FFF2-40B4-BE49-F238E27FC236}">
                <a16:creationId xmlns:a16="http://schemas.microsoft.com/office/drawing/2014/main" id="{AF241B69-7C6B-7E17-5CF8-831E63A8FA96}"/>
              </a:ext>
            </a:extLst>
          </p:cNvPr>
          <p:cNvSpPr txBox="1"/>
          <p:nvPr/>
        </p:nvSpPr>
        <p:spPr>
          <a:xfrm>
            <a:off x="6211742" y="6492875"/>
            <a:ext cx="5911432" cy="246221"/>
          </a:xfrm>
          <a:prstGeom prst="rect">
            <a:avLst/>
          </a:prstGeom>
          <a:noFill/>
        </p:spPr>
        <p:txBody>
          <a:bodyPr wrap="square">
            <a:spAutoFit/>
          </a:bodyPr>
          <a:lstStyle/>
          <a:p>
            <a:r>
              <a:rPr lang="en-US" sz="1000" dirty="0">
                <a:solidFill>
                  <a:schemeClr val="dk1"/>
                </a:solidFill>
              </a:rPr>
              <a:t>Sources: R Street 2025 retail </a:t>
            </a:r>
            <a:r>
              <a:rPr lang="en-US" sz="1000" dirty="0">
                <a:solidFill>
                  <a:schemeClr val="dk1"/>
                </a:solidFill>
                <a:hlinkClick r:id="rId3"/>
              </a:rPr>
              <a:t>scorecard</a:t>
            </a:r>
            <a:r>
              <a:rPr lang="en-US" sz="1000" dirty="0">
                <a:solidFill>
                  <a:schemeClr val="dk1"/>
                </a:solidFill>
              </a:rPr>
              <a:t>, 2026 MO </a:t>
            </a:r>
            <a:r>
              <a:rPr lang="en-US" sz="1000" dirty="0">
                <a:solidFill>
                  <a:schemeClr val="dk1"/>
                </a:solidFill>
                <a:hlinkClick r:id="rId4"/>
              </a:rPr>
              <a:t>analysis</a:t>
            </a:r>
            <a:r>
              <a:rPr lang="en-US" sz="1000" dirty="0">
                <a:solidFill>
                  <a:schemeClr val="dk1"/>
                </a:solidFill>
              </a:rPr>
              <a:t>, and IN </a:t>
            </a:r>
            <a:r>
              <a:rPr lang="en-US" sz="1000" dirty="0">
                <a:solidFill>
                  <a:schemeClr val="dk1"/>
                </a:solidFill>
                <a:hlinkClick r:id="rId5"/>
              </a:rPr>
              <a:t>analysis</a:t>
            </a:r>
            <a:endParaRPr lang="en-US" sz="1000" dirty="0"/>
          </a:p>
        </p:txBody>
      </p:sp>
      <p:graphicFrame>
        <p:nvGraphicFramePr>
          <p:cNvPr id="4" name="Table 3">
            <a:extLst>
              <a:ext uri="{FF2B5EF4-FFF2-40B4-BE49-F238E27FC236}">
                <a16:creationId xmlns:a16="http://schemas.microsoft.com/office/drawing/2014/main" id="{72F0DBCA-FF77-8B68-7110-EA34BA80382B}"/>
              </a:ext>
            </a:extLst>
          </p:cNvPr>
          <p:cNvGraphicFramePr>
            <a:graphicFrameLocks noGrp="1"/>
          </p:cNvGraphicFramePr>
          <p:nvPr>
            <p:extLst>
              <p:ext uri="{D42A27DB-BD31-4B8C-83A1-F6EECF244321}">
                <p14:modId xmlns:p14="http://schemas.microsoft.com/office/powerpoint/2010/main" val="3979000165"/>
              </p:ext>
            </p:extLst>
          </p:nvPr>
        </p:nvGraphicFramePr>
        <p:xfrm>
          <a:off x="2057831" y="1668446"/>
          <a:ext cx="8128000" cy="1569720"/>
        </p:xfrm>
        <a:graphic>
          <a:graphicData uri="http://schemas.openxmlformats.org/drawingml/2006/table">
            <a:tbl>
              <a:tblPr firstRow="1" bandRow="1">
                <a:tableStyleId>{69C7853C-536D-4A76-A0AE-DD22124D55A5}</a:tableStyleId>
              </a:tblPr>
              <a:tblGrid>
                <a:gridCol w="2032000">
                  <a:extLst>
                    <a:ext uri="{9D8B030D-6E8A-4147-A177-3AD203B41FA5}">
                      <a16:colId xmlns:a16="http://schemas.microsoft.com/office/drawing/2014/main" val="2485013888"/>
                    </a:ext>
                  </a:extLst>
                </a:gridCol>
                <a:gridCol w="2032000">
                  <a:extLst>
                    <a:ext uri="{9D8B030D-6E8A-4147-A177-3AD203B41FA5}">
                      <a16:colId xmlns:a16="http://schemas.microsoft.com/office/drawing/2014/main" val="2788578348"/>
                    </a:ext>
                  </a:extLst>
                </a:gridCol>
                <a:gridCol w="2032000">
                  <a:extLst>
                    <a:ext uri="{9D8B030D-6E8A-4147-A177-3AD203B41FA5}">
                      <a16:colId xmlns:a16="http://schemas.microsoft.com/office/drawing/2014/main" val="3540384001"/>
                    </a:ext>
                  </a:extLst>
                </a:gridCol>
                <a:gridCol w="2032000">
                  <a:extLst>
                    <a:ext uri="{9D8B030D-6E8A-4147-A177-3AD203B41FA5}">
                      <a16:colId xmlns:a16="http://schemas.microsoft.com/office/drawing/2014/main" val="1356062141"/>
                    </a:ext>
                  </a:extLst>
                </a:gridCol>
              </a:tblGrid>
              <a:tr h="370840">
                <a:tc gridSpan="4">
                  <a:txBody>
                    <a:bodyPr/>
                    <a:lstStyle/>
                    <a:p>
                      <a:pPr algn="ctr"/>
                      <a:r>
                        <a:rPr lang="en-US" sz="2400" dirty="0">
                          <a:solidFill>
                            <a:schemeClr val="tx1"/>
                          </a:solidFill>
                        </a:rPr>
                        <a:t>R Street Retail Scorecard</a:t>
                      </a:r>
                    </a:p>
                  </a:txBody>
                  <a:tcPr>
                    <a:solidFill>
                      <a:srgbClr val="FF0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33198150"/>
                  </a:ext>
                </a:extLst>
              </a:tr>
              <a:tr h="370840">
                <a:tc>
                  <a:txBody>
                    <a:bodyPr/>
                    <a:lstStyle/>
                    <a:p>
                      <a:r>
                        <a:rPr lang="en-US" sz="1800" b="1" dirty="0"/>
                        <a:t>N. Dakota (D)</a:t>
                      </a:r>
                    </a:p>
                  </a:txBody>
                  <a:tcPr/>
                </a:tc>
                <a:tc>
                  <a:txBody>
                    <a:bodyPr/>
                    <a:lstStyle/>
                    <a:p>
                      <a:r>
                        <a:rPr lang="en-US" sz="1800" b="1" dirty="0"/>
                        <a:t>Nebraska (N/A)</a:t>
                      </a:r>
                    </a:p>
                  </a:txBody>
                  <a:tcPr/>
                </a:tc>
                <a:tc>
                  <a:txBody>
                    <a:bodyPr/>
                    <a:lstStyle/>
                    <a:p>
                      <a:r>
                        <a:rPr lang="en-US" sz="1800" b="1" dirty="0"/>
                        <a:t>Illinois (B+)</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t>Minnesota (D-)</a:t>
                      </a:r>
                    </a:p>
                  </a:txBody>
                  <a:tcPr/>
                </a:tc>
                <a:extLst>
                  <a:ext uri="{0D108BD9-81ED-4DB2-BD59-A6C34878D82A}">
                    <a16:rowId xmlns:a16="http://schemas.microsoft.com/office/drawing/2014/main" val="2076020758"/>
                  </a:ext>
                </a:extLst>
              </a:tr>
              <a:tr h="370840">
                <a:tc>
                  <a:txBody>
                    <a:bodyPr/>
                    <a:lstStyle/>
                    <a:p>
                      <a:r>
                        <a:rPr lang="en-US" sz="1800" b="1" dirty="0"/>
                        <a:t>S. Dakota (D)</a:t>
                      </a:r>
                    </a:p>
                  </a:txBody>
                  <a:tcPr/>
                </a:tc>
                <a:tc>
                  <a:txBody>
                    <a:bodyPr/>
                    <a:lstStyle/>
                    <a:p>
                      <a:r>
                        <a:rPr lang="en-US" sz="1800" b="1" dirty="0"/>
                        <a:t>Missouri (D)</a:t>
                      </a:r>
                    </a:p>
                  </a:txBody>
                  <a:tcPr/>
                </a:tc>
                <a:tc>
                  <a:txBody>
                    <a:bodyPr/>
                    <a:lstStyle/>
                    <a:p>
                      <a:r>
                        <a:rPr lang="en-US" sz="1800" b="1" dirty="0"/>
                        <a:t>Indiana (D) </a:t>
                      </a:r>
                    </a:p>
                  </a:txBody>
                  <a:tcPr/>
                </a:tc>
                <a:tc>
                  <a:txBody>
                    <a:bodyPr/>
                    <a:lstStyle/>
                    <a:p>
                      <a:r>
                        <a:rPr lang="en-US" sz="1800" b="1" dirty="0"/>
                        <a:t>Ohio (B+)</a:t>
                      </a:r>
                    </a:p>
                  </a:txBody>
                  <a:tcPr/>
                </a:tc>
                <a:extLst>
                  <a:ext uri="{0D108BD9-81ED-4DB2-BD59-A6C34878D82A}">
                    <a16:rowId xmlns:a16="http://schemas.microsoft.com/office/drawing/2014/main" val="1530534580"/>
                  </a:ext>
                </a:extLst>
              </a:tr>
              <a:tr h="370840">
                <a:tc>
                  <a:txBody>
                    <a:bodyPr/>
                    <a:lstStyle/>
                    <a:p>
                      <a:r>
                        <a:rPr lang="en-US" sz="1800" b="1" dirty="0"/>
                        <a:t>Kansas (D+)</a:t>
                      </a:r>
                    </a:p>
                  </a:txBody>
                  <a:tcPr/>
                </a:tc>
                <a:tc>
                  <a:txBody>
                    <a:bodyPr/>
                    <a:lstStyle/>
                    <a:p>
                      <a:r>
                        <a:rPr lang="en-US" sz="1800" b="1" dirty="0"/>
                        <a:t>Wisconsin (D-)</a:t>
                      </a:r>
                    </a:p>
                  </a:txBody>
                  <a:tcPr/>
                </a:tc>
                <a:tc>
                  <a:txBody>
                    <a:bodyPr/>
                    <a:lstStyle/>
                    <a:p>
                      <a:r>
                        <a:rPr lang="en-US" sz="1800" b="1" dirty="0"/>
                        <a:t>Iowa (D)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t>Michigan (C)</a:t>
                      </a:r>
                    </a:p>
                  </a:txBody>
                  <a:tcPr/>
                </a:tc>
                <a:extLst>
                  <a:ext uri="{0D108BD9-81ED-4DB2-BD59-A6C34878D82A}">
                    <a16:rowId xmlns:a16="http://schemas.microsoft.com/office/drawing/2014/main" val="2145900859"/>
                  </a:ext>
                </a:extLst>
              </a:tr>
            </a:tbl>
          </a:graphicData>
        </a:graphic>
      </p:graphicFrame>
      <p:sp>
        <p:nvSpPr>
          <p:cNvPr id="6" name="TextBox 5">
            <a:extLst>
              <a:ext uri="{FF2B5EF4-FFF2-40B4-BE49-F238E27FC236}">
                <a16:creationId xmlns:a16="http://schemas.microsoft.com/office/drawing/2014/main" id="{986AA473-7D76-A7F7-7BE4-8F7B44F8FB01}"/>
              </a:ext>
            </a:extLst>
          </p:cNvPr>
          <p:cNvSpPr txBox="1"/>
          <p:nvPr/>
        </p:nvSpPr>
        <p:spPr>
          <a:xfrm>
            <a:off x="7895303" y="4070385"/>
            <a:ext cx="2290528" cy="338554"/>
          </a:xfrm>
          <a:prstGeom prst="rect">
            <a:avLst/>
          </a:prstGeom>
          <a:noFill/>
        </p:spPr>
        <p:txBody>
          <a:bodyPr wrap="square">
            <a:spAutoFit/>
          </a:bodyPr>
          <a:lstStyle/>
          <a:p>
            <a:r>
              <a:rPr lang="en-US" sz="1600" dirty="0">
                <a:solidFill>
                  <a:srgbClr val="FF0000"/>
                </a:solidFill>
                <a:highlight>
                  <a:srgbClr val="FFFFFF"/>
                </a:highlight>
                <a:latin typeface="Georgia"/>
                <a:ea typeface="Georgia"/>
                <a:cs typeface="Georgia"/>
                <a:sym typeface="Georgia"/>
              </a:rPr>
              <a:t>Likely BAU upgrade</a:t>
            </a:r>
            <a:endParaRPr lang="en-US" sz="1600" dirty="0"/>
          </a:p>
        </p:txBody>
      </p:sp>
      <p:sp>
        <p:nvSpPr>
          <p:cNvPr id="7" name="TextBox 6">
            <a:extLst>
              <a:ext uri="{FF2B5EF4-FFF2-40B4-BE49-F238E27FC236}">
                <a16:creationId xmlns:a16="http://schemas.microsoft.com/office/drawing/2014/main" id="{89A0C2CC-75D8-E3D7-D765-73ADCE5FB8A9}"/>
              </a:ext>
            </a:extLst>
          </p:cNvPr>
          <p:cNvSpPr txBox="1"/>
          <p:nvPr/>
        </p:nvSpPr>
        <p:spPr>
          <a:xfrm>
            <a:off x="7895302" y="4438370"/>
            <a:ext cx="3913239" cy="338554"/>
          </a:xfrm>
          <a:prstGeom prst="rect">
            <a:avLst/>
          </a:prstGeom>
          <a:noFill/>
        </p:spPr>
        <p:txBody>
          <a:bodyPr wrap="square">
            <a:spAutoFit/>
          </a:bodyPr>
          <a:lstStyle/>
          <a:p>
            <a:r>
              <a:rPr lang="en-US" sz="1600" dirty="0">
                <a:solidFill>
                  <a:srgbClr val="FF0000"/>
                </a:solidFill>
                <a:highlight>
                  <a:srgbClr val="FFFFFF"/>
                </a:highlight>
                <a:latin typeface="Georgia"/>
                <a:ea typeface="Georgia"/>
                <a:cs typeface="Georgia"/>
                <a:sym typeface="Georgia"/>
              </a:rPr>
              <a:t>Superior cost, risk, &amp; speed profile</a:t>
            </a:r>
            <a:endParaRPr lang="en-US" sz="1600" dirty="0"/>
          </a:p>
        </p:txBody>
      </p:sp>
    </p:spTree>
    <p:extLst>
      <p:ext uri="{BB962C8B-B14F-4D97-AF65-F5344CB8AC3E}">
        <p14:creationId xmlns:p14="http://schemas.microsoft.com/office/powerpoint/2010/main" val="4001777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1028" name="Picture 4">
            <a:extLst>
              <a:ext uri="{FF2B5EF4-FFF2-40B4-BE49-F238E27FC236}">
                <a16:creationId xmlns:a16="http://schemas.microsoft.com/office/drawing/2014/main" id="{3E5B6FD6-7221-00DD-B64F-559325BE4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734" y="2025689"/>
            <a:ext cx="6019266" cy="2056147"/>
          </a:xfrm>
          <a:prstGeom prst="rect">
            <a:avLst/>
          </a:prstGeom>
          <a:noFill/>
          <a:extLst>
            <a:ext uri="{909E8E84-426E-40DD-AFC4-6F175D3DCCD1}">
              <a14:hiddenFill xmlns:a14="http://schemas.microsoft.com/office/drawing/2010/main">
                <a:solidFill>
                  <a:srgbClr val="FFFFFF"/>
                </a:solidFill>
              </a14:hiddenFill>
            </a:ext>
          </a:extLst>
        </p:spPr>
      </p:pic>
      <p:sp>
        <p:nvSpPr>
          <p:cNvPr id="206" name="Google Shape;20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dirty="0">
                <a:latin typeface="Overpass Black"/>
                <a:ea typeface="Overpass Black"/>
                <a:cs typeface="Overpass Black"/>
                <a:sym typeface="Overpass Black"/>
              </a:rPr>
              <a:t>Entry Barriers</a:t>
            </a:r>
            <a:endParaRPr dirty="0">
              <a:latin typeface="Overpass Black"/>
              <a:ea typeface="Overpass Black"/>
              <a:cs typeface="Overpass Black"/>
              <a:sym typeface="Overpass Black"/>
            </a:endParaRPr>
          </a:p>
        </p:txBody>
      </p:sp>
      <p:sp>
        <p:nvSpPr>
          <p:cNvPr id="207" name="Google Shape;207;p7"/>
          <p:cNvSpPr txBox="1">
            <a:spLocks noGrp="1"/>
          </p:cNvSpPr>
          <p:nvPr>
            <p:ph type="body" idx="1"/>
          </p:nvPr>
        </p:nvSpPr>
        <p:spPr>
          <a:xfrm>
            <a:off x="418302" y="1690700"/>
            <a:ext cx="5754432" cy="3363300"/>
          </a:xfrm>
          <a:prstGeom prst="rect">
            <a:avLst/>
          </a:prstGeom>
          <a:noFill/>
          <a:ln>
            <a:noFill/>
          </a:ln>
        </p:spPr>
        <p:txBody>
          <a:bodyPr spcFirstLastPara="1" wrap="square" lIns="91425" tIns="45700" rIns="91425" bIns="45700" anchor="t" anchorCtr="0">
            <a:noAutofit/>
          </a:bodyPr>
          <a:lstStyle/>
          <a:p>
            <a:pPr marL="228600" lvl="0" indent="-304800" algn="l" rtl="0">
              <a:lnSpc>
                <a:spcPct val="100000"/>
              </a:lnSpc>
              <a:spcBef>
                <a:spcPts val="0"/>
              </a:spcBef>
              <a:spcAft>
                <a:spcPts val="0"/>
              </a:spcAft>
              <a:buSzPts val="3200"/>
              <a:buFont typeface="Overpass"/>
              <a:buChar char="•"/>
            </a:pPr>
            <a:r>
              <a:rPr lang="en-US" sz="3200" dirty="0">
                <a:latin typeface="Overpass"/>
                <a:ea typeface="Overpass"/>
                <a:cs typeface="Overpass"/>
                <a:sym typeface="Overpass"/>
              </a:rPr>
              <a:t>Permitting &amp; siting</a:t>
            </a:r>
          </a:p>
          <a:p>
            <a:pPr marL="685800" lvl="1" indent="-304800">
              <a:lnSpc>
                <a:spcPct val="100000"/>
              </a:lnSpc>
              <a:spcBef>
                <a:spcPts val="0"/>
              </a:spcBef>
              <a:buSzPts val="3200"/>
              <a:buFont typeface="Overpass"/>
              <a:buChar char="•"/>
            </a:pPr>
            <a:r>
              <a:rPr lang="en-US" dirty="0">
                <a:latin typeface="Overpass"/>
                <a:sym typeface="Overpass"/>
              </a:rPr>
              <a:t>States: biggest barriers, neg trend</a:t>
            </a:r>
          </a:p>
          <a:p>
            <a:pPr marL="381000" lvl="1" indent="0">
              <a:lnSpc>
                <a:spcPct val="100000"/>
              </a:lnSpc>
              <a:spcBef>
                <a:spcPts val="0"/>
              </a:spcBef>
              <a:buSzPts val="3200"/>
              <a:buNone/>
            </a:pPr>
            <a:r>
              <a:rPr lang="en-US" sz="1800" dirty="0">
                <a:latin typeface="Overpass"/>
                <a:sym typeface="Overpass"/>
              </a:rPr>
              <a:t>	Fixes: tie restrictions to demonstrated harm, 	better information, appeals process for 	property owners, tech-neutral leg/process</a:t>
            </a:r>
          </a:p>
          <a:p>
            <a:pPr marL="685800" lvl="1" indent="-304800">
              <a:lnSpc>
                <a:spcPct val="100000"/>
              </a:lnSpc>
              <a:spcBef>
                <a:spcPts val="0"/>
              </a:spcBef>
              <a:buSzPts val="3200"/>
              <a:buFont typeface="Overpass"/>
              <a:buChar char="•"/>
            </a:pPr>
            <a:r>
              <a:rPr lang="en-US" dirty="0">
                <a:latin typeface="Overpass"/>
                <a:sym typeface="Overpass"/>
              </a:rPr>
              <a:t>Fed: exec. heavy, mixed trends</a:t>
            </a:r>
          </a:p>
          <a:p>
            <a:pPr marL="381000" lvl="1" indent="0">
              <a:lnSpc>
                <a:spcPct val="100000"/>
              </a:lnSpc>
              <a:spcBef>
                <a:spcPts val="0"/>
              </a:spcBef>
              <a:buSzPts val="3200"/>
              <a:buNone/>
            </a:pPr>
            <a:r>
              <a:rPr lang="en-US" sz="1800" dirty="0">
                <a:latin typeface="Overpass"/>
                <a:sym typeface="Overpass"/>
              </a:rPr>
              <a:t>         Fixes: litigation risk, predictable, permanent </a:t>
            </a:r>
          </a:p>
          <a:p>
            <a:pPr marL="228600" lvl="0" indent="-304800" algn="l" rtl="0">
              <a:lnSpc>
                <a:spcPct val="100000"/>
              </a:lnSpc>
              <a:spcBef>
                <a:spcPts val="0"/>
              </a:spcBef>
              <a:spcAft>
                <a:spcPts val="0"/>
              </a:spcAft>
              <a:buSzPts val="3200"/>
              <a:buFont typeface="Overpass"/>
              <a:buChar char="•"/>
            </a:pPr>
            <a:r>
              <a:rPr lang="en-US" sz="3200" dirty="0">
                <a:latin typeface="Overpass"/>
                <a:ea typeface="Overpass"/>
                <a:cs typeface="Overpass"/>
                <a:sym typeface="Overpass"/>
              </a:rPr>
              <a:t>Interconnection</a:t>
            </a:r>
          </a:p>
          <a:p>
            <a:pPr marL="685800" lvl="1" indent="-304800">
              <a:lnSpc>
                <a:spcPct val="100000"/>
              </a:lnSpc>
              <a:spcBef>
                <a:spcPts val="0"/>
              </a:spcBef>
              <a:buSzPts val="3200"/>
              <a:buFont typeface="Overpass"/>
              <a:buChar char="•"/>
            </a:pPr>
            <a:r>
              <a:rPr lang="en-US" dirty="0">
                <a:latin typeface="Overpass"/>
                <a:sym typeface="Overpass"/>
              </a:rPr>
              <a:t>Top-push vs. bottom-up reform</a:t>
            </a:r>
          </a:p>
          <a:p>
            <a:pPr marL="508000" lvl="1" indent="0">
              <a:lnSpc>
                <a:spcPct val="100000"/>
              </a:lnSpc>
              <a:spcBef>
                <a:spcPts val="0"/>
              </a:spcBef>
              <a:buSzPts val="2800"/>
              <a:buNone/>
            </a:pPr>
            <a:r>
              <a:rPr lang="en-US" sz="1600" dirty="0">
                <a:latin typeface="Overpass"/>
                <a:sym typeface="Overpass"/>
              </a:rPr>
              <a:t>        </a:t>
            </a:r>
            <a:r>
              <a:rPr lang="en-US" sz="1800" dirty="0">
                <a:latin typeface="Overpass"/>
                <a:sym typeface="Overpass"/>
              </a:rPr>
              <a:t>Fixes: best study &amp; </a:t>
            </a:r>
            <a:r>
              <a:rPr lang="en-US" sz="1800" dirty="0" err="1">
                <a:latin typeface="Overpass"/>
                <a:sym typeface="Overpass"/>
              </a:rPr>
              <a:t>mngnt</a:t>
            </a:r>
            <a:r>
              <a:rPr lang="en-US" sz="1800" dirty="0">
                <a:latin typeface="Overpass"/>
                <a:sym typeface="Overpass"/>
              </a:rPr>
              <a:t> practices, info 	tools, non-discriminatory fast-tracking, 	simplify deliverability, proactive Tx planning</a:t>
            </a:r>
            <a:endParaRPr lang="en-US" sz="2800" dirty="0">
              <a:latin typeface="Overpass"/>
              <a:sym typeface="Overpass"/>
            </a:endParaRPr>
          </a:p>
        </p:txBody>
      </p:sp>
      <p:cxnSp>
        <p:nvCxnSpPr>
          <p:cNvPr id="208" name="Google Shape;208;p7"/>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sp>
        <p:nvSpPr>
          <p:cNvPr id="5" name="TextBox 4">
            <a:extLst>
              <a:ext uri="{FF2B5EF4-FFF2-40B4-BE49-F238E27FC236}">
                <a16:creationId xmlns:a16="http://schemas.microsoft.com/office/drawing/2014/main" id="{5646C950-0DEE-0699-F335-41BAC1796064}"/>
              </a:ext>
            </a:extLst>
          </p:cNvPr>
          <p:cNvSpPr txBox="1"/>
          <p:nvPr/>
        </p:nvSpPr>
        <p:spPr>
          <a:xfrm>
            <a:off x="1396181" y="6490279"/>
            <a:ext cx="4699819" cy="400110"/>
          </a:xfrm>
          <a:prstGeom prst="rect">
            <a:avLst/>
          </a:prstGeom>
          <a:noFill/>
        </p:spPr>
        <p:txBody>
          <a:bodyPr wrap="square">
            <a:spAutoFit/>
          </a:bodyPr>
          <a:lstStyle/>
          <a:p>
            <a:r>
              <a:rPr lang="en-US" sz="1000" dirty="0">
                <a:solidFill>
                  <a:schemeClr val="dk1"/>
                </a:solidFill>
              </a:rPr>
              <a:t>Sources: R Street DOE </a:t>
            </a:r>
            <a:r>
              <a:rPr lang="en-US" sz="1000" dirty="0">
                <a:solidFill>
                  <a:schemeClr val="dk1"/>
                </a:solidFill>
                <a:hlinkClick r:id="rId4"/>
              </a:rPr>
              <a:t>comments</a:t>
            </a:r>
            <a:r>
              <a:rPr lang="en-US" sz="1000" dirty="0">
                <a:solidFill>
                  <a:schemeClr val="dk1"/>
                </a:solidFill>
              </a:rPr>
              <a:t>, Consumer Interconnection </a:t>
            </a:r>
            <a:r>
              <a:rPr lang="en-US" sz="1000" dirty="0">
                <a:solidFill>
                  <a:schemeClr val="dk1"/>
                </a:solidFill>
                <a:hlinkClick r:id="rId5"/>
              </a:rPr>
              <a:t>letter</a:t>
            </a:r>
            <a:r>
              <a:rPr lang="en-US" sz="1000" dirty="0">
                <a:solidFill>
                  <a:schemeClr val="dk1"/>
                </a:solidFill>
              </a:rPr>
              <a:t> and State Permitting </a:t>
            </a:r>
            <a:r>
              <a:rPr lang="en-US" sz="1000" dirty="0">
                <a:solidFill>
                  <a:schemeClr val="dk1"/>
                </a:solidFill>
                <a:hlinkClick r:id="rId6"/>
              </a:rPr>
              <a:t>series</a:t>
            </a:r>
            <a:r>
              <a:rPr lang="en-US" sz="1000" dirty="0">
                <a:solidFill>
                  <a:schemeClr val="dk1"/>
                </a:solidFill>
              </a:rPr>
              <a:t> and </a:t>
            </a:r>
            <a:r>
              <a:rPr lang="en-US" sz="1000" dirty="0">
                <a:solidFill>
                  <a:schemeClr val="dk1"/>
                </a:solidFill>
                <a:hlinkClick r:id="rId7"/>
              </a:rPr>
              <a:t>paper</a:t>
            </a:r>
            <a:r>
              <a:rPr lang="en-US" sz="1000" dirty="0">
                <a:solidFill>
                  <a:schemeClr val="dk1"/>
                </a:solidFill>
              </a:rPr>
              <a:t>. Clean Tomorrow state siting 2025 </a:t>
            </a:r>
            <a:r>
              <a:rPr lang="en-US" sz="1000" dirty="0">
                <a:solidFill>
                  <a:schemeClr val="dk1"/>
                </a:solidFill>
                <a:hlinkClick r:id="rId8"/>
              </a:rPr>
              <a:t>paper</a:t>
            </a:r>
            <a:r>
              <a:rPr lang="en-US" sz="1000" dirty="0">
                <a:solidFill>
                  <a:schemeClr val="dk1"/>
                </a:solidFill>
              </a:rPr>
              <a:t>. </a:t>
            </a:r>
            <a:endParaRPr lang="en-US" sz="1000" dirty="0"/>
          </a:p>
        </p:txBody>
      </p:sp>
      <p:sp>
        <p:nvSpPr>
          <p:cNvPr id="9" name="TextBox 8">
            <a:extLst>
              <a:ext uri="{FF2B5EF4-FFF2-40B4-BE49-F238E27FC236}">
                <a16:creationId xmlns:a16="http://schemas.microsoft.com/office/drawing/2014/main" id="{E1911553-3779-6F02-EB90-42D5178A24EA}"/>
              </a:ext>
            </a:extLst>
          </p:cNvPr>
          <p:cNvSpPr txBox="1"/>
          <p:nvPr/>
        </p:nvSpPr>
        <p:spPr>
          <a:xfrm>
            <a:off x="5975323" y="1626697"/>
            <a:ext cx="6216678" cy="338554"/>
          </a:xfrm>
          <a:prstGeom prst="rect">
            <a:avLst/>
          </a:prstGeom>
          <a:noFill/>
        </p:spPr>
        <p:txBody>
          <a:bodyPr wrap="square">
            <a:spAutoFit/>
          </a:bodyPr>
          <a:lstStyle/>
          <a:p>
            <a:r>
              <a:rPr lang="en-US" sz="1600" b="1" i="0" dirty="0">
                <a:solidFill>
                  <a:srgbClr val="DB1E0C"/>
                </a:solidFill>
                <a:effectLst/>
                <a:latin typeface="Arial" panose="020B0604020202020204" pitchFamily="34" charset="0"/>
                <a:cs typeface="Arial" panose="020B0604020202020204" pitchFamily="34" charset="0"/>
              </a:rPr>
              <a:t>Percent Change in Annual New Ordinances (Start Yr Indexed)</a:t>
            </a:r>
            <a:endParaRPr lang="en-US" sz="1600" dirty="0">
              <a:latin typeface="Arial" panose="020B0604020202020204" pitchFamily="34" charset="0"/>
              <a:cs typeface="Arial" panose="020B0604020202020204" pitchFamily="34" charset="0"/>
            </a:endParaRPr>
          </a:p>
        </p:txBody>
      </p:sp>
      <p:pic>
        <p:nvPicPr>
          <p:cNvPr id="6" name="Google Shape;209;p7">
            <a:extLst>
              <a:ext uri="{FF2B5EF4-FFF2-40B4-BE49-F238E27FC236}">
                <a16:creationId xmlns:a16="http://schemas.microsoft.com/office/drawing/2014/main" id="{1AB09E47-9AAF-598E-C670-386E7384A2A3}"/>
              </a:ext>
            </a:extLst>
          </p:cNvPr>
          <p:cNvPicPr preferRelativeResize="0"/>
          <p:nvPr/>
        </p:nvPicPr>
        <p:blipFill rotWithShape="1">
          <a:blip r:embed="rId9">
            <a:alphaModFix/>
          </a:blip>
          <a:srcRect/>
          <a:stretch/>
        </p:blipFill>
        <p:spPr>
          <a:xfrm>
            <a:off x="5975323" y="4398661"/>
            <a:ext cx="2990850" cy="2356100"/>
          </a:xfrm>
          <a:prstGeom prst="rect">
            <a:avLst/>
          </a:prstGeom>
          <a:noFill/>
          <a:ln>
            <a:noFill/>
          </a:ln>
        </p:spPr>
      </p:pic>
      <p:sp>
        <p:nvSpPr>
          <p:cNvPr id="7" name="Google Shape;210;p7">
            <a:extLst>
              <a:ext uri="{FF2B5EF4-FFF2-40B4-BE49-F238E27FC236}">
                <a16:creationId xmlns:a16="http://schemas.microsoft.com/office/drawing/2014/main" id="{4ABD8AB9-4D82-D417-5508-AD2FA99540FE}"/>
              </a:ext>
            </a:extLst>
          </p:cNvPr>
          <p:cNvSpPr txBox="1"/>
          <p:nvPr/>
        </p:nvSpPr>
        <p:spPr>
          <a:xfrm>
            <a:off x="5937223" y="4104034"/>
            <a:ext cx="299085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0000"/>
                </a:solidFill>
                <a:latin typeface="Arial"/>
                <a:ea typeface="Arial"/>
                <a:cs typeface="Arial"/>
                <a:sym typeface="Arial"/>
              </a:rPr>
              <a:t>Interconnection Delays</a:t>
            </a:r>
            <a:endParaRPr sz="1100" dirty="0">
              <a:solidFill>
                <a:srgbClr val="FF0000"/>
              </a:solidFill>
            </a:endParaRPr>
          </a:p>
        </p:txBody>
      </p:sp>
      <p:pic>
        <p:nvPicPr>
          <p:cNvPr id="8" name="Picture 6">
            <a:extLst>
              <a:ext uri="{FF2B5EF4-FFF2-40B4-BE49-F238E27FC236}">
                <a16:creationId xmlns:a16="http://schemas.microsoft.com/office/drawing/2014/main" id="{72B4D5DD-E8BB-9035-9341-8075D756FE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28073" y="4142274"/>
            <a:ext cx="3263927" cy="2612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2"/>
          <p:cNvPicPr preferRelativeResize="0">
            <a:picLocks noGrp="1"/>
          </p:cNvPicPr>
          <p:nvPr>
            <p:ph type="body" idx="1"/>
          </p:nvPr>
        </p:nvPicPr>
        <p:blipFill rotWithShape="1">
          <a:blip r:embed="rId3">
            <a:alphaModFix/>
          </a:blip>
          <a:srcRect t="-1" b="-18873"/>
          <a:stretch/>
        </p:blipFill>
        <p:spPr>
          <a:xfrm>
            <a:off x="-20664" y="0"/>
            <a:ext cx="12228498" cy="8152332"/>
          </a:xfrm>
          <a:prstGeom prst="rect">
            <a:avLst/>
          </a:prstGeom>
          <a:noFill/>
          <a:ln>
            <a:noFill/>
          </a:ln>
        </p:spPr>
      </p:pic>
      <p:sp>
        <p:nvSpPr>
          <p:cNvPr id="236" name="Google Shape;236;p12"/>
          <p:cNvSpPr/>
          <p:nvPr/>
        </p:nvSpPr>
        <p:spPr>
          <a:xfrm>
            <a:off x="-20664" y="0"/>
            <a:ext cx="12222997" cy="6858000"/>
          </a:xfrm>
          <a:prstGeom prst="rect">
            <a:avLst/>
          </a:prstGeom>
          <a:solidFill>
            <a:schemeClr val="dk1">
              <a:alpha val="8235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7" name="Google Shape;237;p12"/>
          <p:cNvPicPr preferRelativeResize="0"/>
          <p:nvPr/>
        </p:nvPicPr>
        <p:blipFill rotWithShape="1">
          <a:blip r:embed="rId4">
            <a:alphaModFix/>
          </a:blip>
          <a:srcRect/>
          <a:stretch/>
        </p:blipFill>
        <p:spPr>
          <a:xfrm>
            <a:off x="278970" y="5610388"/>
            <a:ext cx="1374378" cy="1092631"/>
          </a:xfrm>
          <a:prstGeom prst="rect">
            <a:avLst/>
          </a:prstGeom>
          <a:noFill/>
          <a:ln>
            <a:noFill/>
          </a:ln>
        </p:spPr>
      </p:pic>
      <p:sp>
        <p:nvSpPr>
          <p:cNvPr id="238" name="Google Shape;238;p12"/>
          <p:cNvSpPr txBox="1"/>
          <p:nvPr/>
        </p:nvSpPr>
        <p:spPr>
          <a:xfrm>
            <a:off x="3027334" y="898902"/>
            <a:ext cx="6137329"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Overpass Black"/>
                <a:ea typeface="Overpass Black"/>
                <a:cs typeface="Overpass Black"/>
                <a:sym typeface="Overpass Black"/>
              </a:rPr>
              <a:t>Thank you!</a:t>
            </a:r>
            <a:endParaRPr sz="1400" b="0" i="0" u="none" strike="noStrike" cap="none">
              <a:solidFill>
                <a:srgbClr val="000000"/>
              </a:solidFill>
              <a:latin typeface="Overpass Black"/>
              <a:ea typeface="Overpass Black"/>
              <a:cs typeface="Overpass Black"/>
              <a:sym typeface="Overpass Black"/>
            </a:endParaRPr>
          </a:p>
        </p:txBody>
      </p:sp>
      <p:cxnSp>
        <p:nvCxnSpPr>
          <p:cNvPr id="239" name="Google Shape;239;p12"/>
          <p:cNvCxnSpPr/>
          <p:nvPr/>
        </p:nvCxnSpPr>
        <p:spPr>
          <a:xfrm>
            <a:off x="2743200" y="1704814"/>
            <a:ext cx="6726264" cy="0"/>
          </a:xfrm>
          <a:prstGeom prst="straightConnector1">
            <a:avLst/>
          </a:prstGeom>
          <a:noFill/>
          <a:ln w="25400" cap="flat" cmpd="sng">
            <a:solidFill>
              <a:srgbClr val="D70000"/>
            </a:solidFill>
            <a:prstDash val="solid"/>
            <a:miter lim="800000"/>
            <a:headEnd type="none" w="sm" len="sm"/>
            <a:tailEnd type="none" w="sm" len="sm"/>
          </a:ln>
        </p:spPr>
      </p:cxnSp>
      <p:sp>
        <p:nvSpPr>
          <p:cNvPr id="240" name="Google Shape;240;p12"/>
          <p:cNvSpPr txBox="1"/>
          <p:nvPr/>
        </p:nvSpPr>
        <p:spPr>
          <a:xfrm>
            <a:off x="3983075" y="2679700"/>
            <a:ext cx="4463400" cy="200142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600" b="0" i="0" u="none" strike="noStrike" cap="none" dirty="0">
                <a:solidFill>
                  <a:schemeClr val="lt1"/>
                </a:solidFill>
                <a:latin typeface="Overpass"/>
                <a:ea typeface="Overpass"/>
                <a:cs typeface="Overpass"/>
                <a:sym typeface="Overpass"/>
              </a:rPr>
              <a:t>Devin Hartman</a:t>
            </a:r>
            <a:endParaRPr sz="1600" b="0" i="0" u="none" strike="noStrike" cap="none" dirty="0">
              <a:solidFill>
                <a:srgbClr val="000000"/>
              </a:solidFill>
              <a:latin typeface="Overpass"/>
              <a:ea typeface="Overpass"/>
              <a:cs typeface="Overpass"/>
              <a:sym typeface="Overpass"/>
            </a:endParaRPr>
          </a:p>
          <a:p>
            <a:pPr marL="0" marR="0" lvl="0" indent="0" algn="ctr" rtl="0">
              <a:lnSpc>
                <a:spcPct val="100000"/>
              </a:lnSpc>
              <a:spcBef>
                <a:spcPts val="0"/>
              </a:spcBef>
              <a:spcAft>
                <a:spcPts val="0"/>
              </a:spcAft>
              <a:buClr>
                <a:srgbClr val="000000"/>
              </a:buClr>
              <a:buSzPts val="2000"/>
              <a:buFont typeface="Arial"/>
              <a:buNone/>
            </a:pPr>
            <a:r>
              <a:rPr lang="en-US" sz="1600" b="0" i="0" u="none" strike="noStrike" cap="none" dirty="0">
                <a:solidFill>
                  <a:schemeClr val="lt1"/>
                </a:solidFill>
                <a:latin typeface="Overpass"/>
                <a:ea typeface="Overpass"/>
                <a:cs typeface="Overpass"/>
                <a:sym typeface="Overpass"/>
              </a:rPr>
              <a:t>dhartman@rstreet.org</a:t>
            </a:r>
            <a:endParaRPr sz="1600" b="0" i="0" u="none" strike="noStrike" cap="none" dirty="0">
              <a:solidFill>
                <a:srgbClr val="000000"/>
              </a:solidFill>
              <a:latin typeface="Overpass"/>
              <a:ea typeface="Overpass"/>
              <a:cs typeface="Overpass"/>
              <a:sym typeface="Overpass"/>
            </a:endParaRPr>
          </a:p>
          <a:p>
            <a:pPr marL="0" marR="0" lvl="0" indent="0" algn="ctr" rtl="0">
              <a:lnSpc>
                <a:spcPct val="100000"/>
              </a:lnSpc>
              <a:spcBef>
                <a:spcPts val="0"/>
              </a:spcBef>
              <a:spcAft>
                <a:spcPts val="0"/>
              </a:spcAft>
              <a:buClr>
                <a:srgbClr val="000000"/>
              </a:buClr>
              <a:buSzPts val="2000"/>
              <a:buFont typeface="Arial"/>
              <a:buNone/>
            </a:pPr>
            <a:endParaRPr sz="1600" b="0" i="0" u="none" strike="noStrike" cap="none" dirty="0">
              <a:solidFill>
                <a:schemeClr val="lt1"/>
              </a:solidFill>
              <a:latin typeface="Overpass"/>
              <a:ea typeface="Overpass"/>
              <a:cs typeface="Overpass"/>
              <a:sym typeface="Overpass"/>
            </a:endParaRPr>
          </a:p>
          <a:p>
            <a:pPr marL="0" marR="0" lvl="0" indent="0" algn="ctr" rtl="0">
              <a:lnSpc>
                <a:spcPct val="100000"/>
              </a:lnSpc>
              <a:spcBef>
                <a:spcPts val="0"/>
              </a:spcBef>
              <a:spcAft>
                <a:spcPts val="0"/>
              </a:spcAft>
              <a:buClr>
                <a:srgbClr val="000000"/>
              </a:buClr>
              <a:buSzPts val="2000"/>
              <a:buFont typeface="Arial"/>
              <a:buNone/>
            </a:pPr>
            <a:endParaRPr sz="1600" b="0" i="0" u="none" strike="noStrike" cap="none" dirty="0">
              <a:solidFill>
                <a:schemeClr val="lt1"/>
              </a:solidFill>
              <a:latin typeface="Overpass"/>
              <a:ea typeface="Overpass"/>
              <a:cs typeface="Overpass"/>
              <a:sym typeface="Overpass"/>
            </a:endParaRPr>
          </a:p>
          <a:p>
            <a:pPr marL="0" marR="0" lvl="0" indent="0" algn="ctr" rtl="0">
              <a:lnSpc>
                <a:spcPct val="100000"/>
              </a:lnSpc>
              <a:spcBef>
                <a:spcPts val="0"/>
              </a:spcBef>
              <a:spcAft>
                <a:spcPts val="0"/>
              </a:spcAft>
              <a:buClr>
                <a:srgbClr val="000000"/>
              </a:buClr>
              <a:buSzPts val="2000"/>
              <a:buFont typeface="Arial"/>
              <a:buNone/>
            </a:pPr>
            <a:r>
              <a:rPr lang="en-US" sz="1600" b="0" i="0" u="sng" strike="noStrike" cap="none" dirty="0">
                <a:solidFill>
                  <a:schemeClr val="hlink"/>
                </a:solidFill>
                <a:latin typeface="Overpass"/>
                <a:ea typeface="Overpass"/>
                <a:cs typeface="Overpass"/>
                <a:sym typeface="Overpass"/>
                <a:hlinkClick r:id="rId5"/>
              </a:rPr>
              <a:t>www.rstreet.org</a:t>
            </a:r>
            <a:endParaRPr sz="1600" b="0" i="0" u="none" strike="noStrike" cap="none" dirty="0">
              <a:solidFill>
                <a:srgbClr val="000000"/>
              </a:solidFill>
              <a:latin typeface="Overpass"/>
              <a:ea typeface="Overpass"/>
              <a:cs typeface="Overpass"/>
              <a:sym typeface="Overpass"/>
            </a:endParaRPr>
          </a:p>
        </p:txBody>
      </p:sp>
      <p:sp>
        <p:nvSpPr>
          <p:cNvPr id="241" name="Google Shape;24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dirty="0">
                <a:latin typeface="Overpass Black"/>
                <a:ea typeface="Overpass Black"/>
                <a:cs typeface="Overpass Black"/>
                <a:sym typeface="Overpass Black"/>
              </a:rPr>
              <a:t>Appendix</a:t>
            </a:r>
            <a:endParaRPr dirty="0">
              <a:latin typeface="Overpass Black"/>
              <a:ea typeface="Overpass Black"/>
              <a:cs typeface="Overpass Black"/>
              <a:sym typeface="Overpass Black"/>
            </a:endParaRPr>
          </a:p>
        </p:txBody>
      </p:sp>
      <p:sp>
        <p:nvSpPr>
          <p:cNvPr id="247" name="Google Shape;247;p13"/>
          <p:cNvSpPr txBox="1">
            <a:spLocks noGrp="1"/>
          </p:cNvSpPr>
          <p:nvPr>
            <p:ph type="body" idx="1"/>
          </p:nvPr>
        </p:nvSpPr>
        <p:spPr>
          <a:xfrm>
            <a:off x="1309607" y="2162432"/>
            <a:ext cx="9840514" cy="3363400"/>
          </a:xfrm>
          <a:prstGeom prst="rect">
            <a:avLst/>
          </a:prstGeom>
          <a:noFill/>
          <a:ln>
            <a:noFill/>
          </a:ln>
        </p:spPr>
        <p:txBody>
          <a:bodyPr spcFirstLastPara="1" wrap="square" lIns="91425" tIns="45700" rIns="91425" bIns="45700" anchor="t" anchorCtr="0">
            <a:noAutofit/>
          </a:bodyPr>
          <a:lstStyle/>
          <a:p>
            <a:pPr marL="228600" lvl="0" indent="-101600" algn="l" rtl="0">
              <a:lnSpc>
                <a:spcPct val="100000"/>
              </a:lnSpc>
              <a:spcBef>
                <a:spcPts val="0"/>
              </a:spcBef>
              <a:spcAft>
                <a:spcPts val="0"/>
              </a:spcAft>
              <a:buClr>
                <a:schemeClr val="dk1"/>
              </a:buClr>
              <a:buSzPts val="2000"/>
              <a:buFont typeface="Overpass"/>
              <a:buNone/>
            </a:pPr>
            <a:endParaRPr sz="3200">
              <a:latin typeface="Overpass"/>
              <a:ea typeface="Overpass"/>
              <a:cs typeface="Overpass"/>
              <a:sym typeface="Overpass"/>
            </a:endParaRPr>
          </a:p>
          <a:p>
            <a:pPr marL="228600" lvl="0" indent="-101600" algn="l" rtl="0">
              <a:lnSpc>
                <a:spcPct val="90000"/>
              </a:lnSpc>
              <a:spcBef>
                <a:spcPts val="1000"/>
              </a:spcBef>
              <a:spcAft>
                <a:spcPts val="0"/>
              </a:spcAft>
              <a:buClr>
                <a:schemeClr val="dk1"/>
              </a:buClr>
              <a:buSzPts val="2000"/>
              <a:buNone/>
            </a:pPr>
            <a:endParaRPr sz="2000">
              <a:latin typeface="Overpass"/>
              <a:ea typeface="Overpass"/>
              <a:cs typeface="Overpass"/>
              <a:sym typeface="Overpass"/>
            </a:endParaRPr>
          </a:p>
        </p:txBody>
      </p:sp>
      <p:cxnSp>
        <p:nvCxnSpPr>
          <p:cNvPr id="248" name="Google Shape;248;p13"/>
          <p:cNvCxnSpPr/>
          <p:nvPr/>
        </p:nvCxnSpPr>
        <p:spPr>
          <a:xfrm>
            <a:off x="2758699" y="1565329"/>
            <a:ext cx="6726264" cy="0"/>
          </a:xfrm>
          <a:prstGeom prst="straightConnector1">
            <a:avLst/>
          </a:prstGeom>
          <a:noFill/>
          <a:ln w="25400" cap="flat" cmpd="sng">
            <a:solidFill>
              <a:srgbClr val="D70000"/>
            </a:solidFill>
            <a:prstDash val="solid"/>
            <a:miter lim="800000"/>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ABFA7361-245B-D5EB-6694-A8D9AE304497}"/>
            </a:ext>
          </a:extLst>
        </p:cNvPr>
        <p:cNvGrpSpPr/>
        <p:nvPr/>
      </p:nvGrpSpPr>
      <p:grpSpPr>
        <a:xfrm>
          <a:off x="0" y="0"/>
          <a:ext cx="0" cy="0"/>
          <a:chOff x="0" y="0"/>
          <a:chExt cx="0" cy="0"/>
        </a:xfrm>
      </p:grpSpPr>
      <p:sp>
        <p:nvSpPr>
          <p:cNvPr id="196" name="Google Shape;196;g38bd57b0e98_0_35">
            <a:extLst>
              <a:ext uri="{FF2B5EF4-FFF2-40B4-BE49-F238E27FC236}">
                <a16:creationId xmlns:a16="http://schemas.microsoft.com/office/drawing/2014/main" id="{F4FFEC7A-A44E-49A2-DC32-B15996ECB3AD}"/>
              </a:ext>
            </a:extLst>
          </p:cNvPr>
          <p:cNvSpPr txBox="1">
            <a:spLocks noGrp="1"/>
          </p:cNvSpPr>
          <p:nvPr>
            <p:ph type="title"/>
          </p:nvPr>
        </p:nvSpPr>
        <p:spPr>
          <a:xfrm>
            <a:off x="0" y="365125"/>
            <a:ext cx="12192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venir"/>
              <a:buNone/>
            </a:pPr>
            <a:r>
              <a:rPr lang="en-US" dirty="0">
                <a:latin typeface="Overpass Black"/>
                <a:ea typeface="Overpass Black"/>
                <a:cs typeface="Overpass Black"/>
                <a:sym typeface="Overpass Black"/>
              </a:rPr>
              <a:t>Cost-Focused Instrument Choice</a:t>
            </a:r>
            <a:endParaRPr dirty="0">
              <a:latin typeface="Overpass Black"/>
              <a:ea typeface="Overpass Black"/>
              <a:cs typeface="Overpass Black"/>
              <a:sym typeface="Overpass Black"/>
            </a:endParaRPr>
          </a:p>
        </p:txBody>
      </p:sp>
      <p:sp>
        <p:nvSpPr>
          <p:cNvPr id="197" name="Google Shape;197;g38bd57b0e98_0_35">
            <a:extLst>
              <a:ext uri="{FF2B5EF4-FFF2-40B4-BE49-F238E27FC236}">
                <a16:creationId xmlns:a16="http://schemas.microsoft.com/office/drawing/2014/main" id="{38CF7488-1C32-B038-9C52-E8071964A033}"/>
              </a:ext>
            </a:extLst>
          </p:cNvPr>
          <p:cNvSpPr txBox="1">
            <a:spLocks noGrp="1"/>
          </p:cNvSpPr>
          <p:nvPr>
            <p:ph type="body" idx="1"/>
          </p:nvPr>
        </p:nvSpPr>
        <p:spPr>
          <a:xfrm>
            <a:off x="3067050" y="1883050"/>
            <a:ext cx="9124950" cy="336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sz="3200" u="sng" dirty="0">
                <a:latin typeface="Overpass"/>
                <a:ea typeface="Overpass"/>
                <a:cs typeface="Overpass"/>
                <a:sym typeface="Overpass"/>
              </a:rPr>
              <a:t>Avoid</a:t>
            </a:r>
            <a:r>
              <a:rPr lang="en-US" sz="3200" dirty="0">
                <a:latin typeface="Overpass"/>
                <a:ea typeface="Overpass"/>
                <a:cs typeface="Overpass"/>
                <a:sym typeface="Overpass"/>
              </a:rPr>
              <a:t> </a:t>
            </a:r>
          </a:p>
          <a:p>
            <a:pPr marL="228600" indent="-304800">
              <a:lnSpc>
                <a:spcPct val="100000"/>
              </a:lnSpc>
              <a:spcBef>
                <a:spcPts val="0"/>
              </a:spcBef>
              <a:buSzPts val="3200"/>
              <a:buFont typeface="Overpass"/>
              <a:buChar char="•"/>
            </a:pPr>
            <a:r>
              <a:rPr lang="en-US" sz="3200" dirty="0">
                <a:latin typeface="Overpass"/>
                <a:ea typeface="Overpass"/>
                <a:cs typeface="Overpass"/>
                <a:sym typeface="Overpass"/>
              </a:rPr>
              <a:t>Price controls: deter low-cost entry &amp; </a:t>
            </a:r>
            <a:r>
              <a:rPr lang="en-US" sz="3200" dirty="0" err="1">
                <a:latin typeface="Overpass"/>
                <a:ea typeface="Overpass"/>
                <a:cs typeface="Overpass"/>
                <a:sym typeface="Overpass"/>
              </a:rPr>
              <a:t>OpEx</a:t>
            </a:r>
            <a:r>
              <a:rPr lang="en-US" sz="3200" dirty="0">
                <a:latin typeface="Overpass"/>
                <a:ea typeface="Overpass"/>
                <a:cs typeface="Overpass"/>
                <a:sym typeface="Overpass"/>
              </a:rPr>
              <a:t> </a:t>
            </a:r>
          </a:p>
          <a:p>
            <a:pPr marL="228600" indent="-304800">
              <a:lnSpc>
                <a:spcPct val="100000"/>
              </a:lnSpc>
              <a:spcBef>
                <a:spcPts val="0"/>
              </a:spcBef>
              <a:buSzPts val="3200"/>
              <a:buFont typeface="Overpass"/>
              <a:buChar char="•"/>
            </a:pPr>
            <a:r>
              <a:rPr lang="en-US" sz="3200" dirty="0">
                <a:latin typeface="Overpass"/>
                <a:ea typeface="Overpass"/>
                <a:cs typeface="Overpass"/>
                <a:sym typeface="Overpass"/>
              </a:rPr>
              <a:t>Subsidies: </a:t>
            </a:r>
            <a:r>
              <a:rPr lang="en-US" sz="3200" i="1" dirty="0">
                <a:latin typeface="Overpass"/>
                <a:ea typeface="Overpass"/>
                <a:cs typeface="Overpass"/>
                <a:sym typeface="Overpass"/>
              </a:rPr>
              <a:t>shift</a:t>
            </a:r>
            <a:r>
              <a:rPr lang="en-US" sz="3200" dirty="0">
                <a:latin typeface="Overpass"/>
                <a:ea typeface="Overpass"/>
                <a:cs typeface="Overpass"/>
                <a:sym typeface="Overpass"/>
              </a:rPr>
              <a:t> but do not lower costs, deter cost-cutting efficiencies, add deadweight loss</a:t>
            </a:r>
          </a:p>
          <a:p>
            <a:pPr marL="0" indent="0">
              <a:lnSpc>
                <a:spcPct val="100000"/>
              </a:lnSpc>
              <a:spcBef>
                <a:spcPts val="0"/>
              </a:spcBef>
              <a:buSzPts val="3200"/>
              <a:buNone/>
            </a:pPr>
            <a:endParaRPr lang="en-US" sz="3200" dirty="0">
              <a:latin typeface="Overpass"/>
              <a:ea typeface="Overpass"/>
              <a:cs typeface="Overpass"/>
              <a:sym typeface="Overpass"/>
            </a:endParaRPr>
          </a:p>
          <a:p>
            <a:pPr marL="0" lvl="0" indent="0" algn="l" rtl="0">
              <a:lnSpc>
                <a:spcPct val="100000"/>
              </a:lnSpc>
              <a:spcBef>
                <a:spcPts val="0"/>
              </a:spcBef>
              <a:spcAft>
                <a:spcPts val="0"/>
              </a:spcAft>
              <a:buSzPts val="3200"/>
              <a:buNone/>
            </a:pPr>
            <a:r>
              <a:rPr lang="en-US" sz="3200" u="sng" dirty="0">
                <a:latin typeface="Overpass"/>
                <a:ea typeface="Overpass"/>
                <a:cs typeface="Overpass"/>
                <a:sym typeface="Overpass"/>
              </a:rPr>
              <a:t>Reform</a:t>
            </a:r>
            <a:r>
              <a:rPr lang="en-US" sz="3200" dirty="0">
                <a:latin typeface="Overpass"/>
                <a:ea typeface="Overpass"/>
                <a:cs typeface="Overpass"/>
                <a:sym typeface="Overpass"/>
              </a:rPr>
              <a:t> </a:t>
            </a:r>
          </a:p>
          <a:p>
            <a:pPr marL="228600" lvl="0" indent="-304800" algn="l" rtl="0">
              <a:lnSpc>
                <a:spcPct val="100000"/>
              </a:lnSpc>
              <a:spcBef>
                <a:spcPts val="0"/>
              </a:spcBef>
              <a:spcAft>
                <a:spcPts val="0"/>
              </a:spcAft>
              <a:buSzPts val="3200"/>
              <a:buFont typeface="Overpass"/>
              <a:buChar char="•"/>
            </a:pPr>
            <a:r>
              <a:rPr lang="en-US" sz="3200" i="1" dirty="0">
                <a:latin typeface="Overpass"/>
                <a:ea typeface="Overpass"/>
                <a:cs typeface="Overpass"/>
                <a:sym typeface="Overpass"/>
              </a:rPr>
              <a:t>Artificial</a:t>
            </a:r>
            <a:r>
              <a:rPr lang="en-US" sz="3200" dirty="0">
                <a:latin typeface="Overpass"/>
                <a:ea typeface="Overpass"/>
                <a:cs typeface="Overpass"/>
                <a:sym typeface="Overpass"/>
              </a:rPr>
              <a:t> barriers to entry/exit (e.g., permitting)</a:t>
            </a:r>
          </a:p>
          <a:p>
            <a:pPr marL="228600" lvl="0" indent="-304800" algn="l" rtl="0">
              <a:lnSpc>
                <a:spcPct val="100000"/>
              </a:lnSpc>
              <a:spcBef>
                <a:spcPts val="0"/>
              </a:spcBef>
              <a:spcAft>
                <a:spcPts val="0"/>
              </a:spcAft>
              <a:buSzPts val="3200"/>
              <a:buFont typeface="Overpass"/>
              <a:buChar char="•"/>
            </a:pPr>
            <a:r>
              <a:rPr lang="en-US" sz="3200" i="1" dirty="0">
                <a:latin typeface="Overpass"/>
                <a:ea typeface="Overpass"/>
                <a:cs typeface="Overpass"/>
                <a:sym typeface="Overpass"/>
              </a:rPr>
              <a:t>Artificial</a:t>
            </a:r>
            <a:r>
              <a:rPr lang="en-US" sz="3200" dirty="0">
                <a:latin typeface="Overpass"/>
                <a:ea typeface="Overpass"/>
                <a:cs typeface="Overpass"/>
                <a:sym typeface="Overpass"/>
              </a:rPr>
              <a:t> market power (e.g., cost-of-service) </a:t>
            </a:r>
          </a:p>
          <a:p>
            <a:pPr marL="228600" lvl="0" indent="-304800" algn="l" rtl="0">
              <a:lnSpc>
                <a:spcPct val="100000"/>
              </a:lnSpc>
              <a:spcBef>
                <a:spcPts val="0"/>
              </a:spcBef>
              <a:spcAft>
                <a:spcPts val="0"/>
              </a:spcAft>
              <a:buSzPts val="3200"/>
              <a:buFont typeface="Overpass"/>
              <a:buChar char="•"/>
            </a:pPr>
            <a:r>
              <a:rPr lang="en-US" sz="3200" dirty="0">
                <a:latin typeface="Overpass"/>
                <a:ea typeface="Overpass"/>
                <a:cs typeface="Overpass"/>
                <a:sym typeface="Overpass"/>
              </a:rPr>
              <a:t>Enhance competition: (e.g., transparency and efficient market power mitigation)</a:t>
            </a:r>
          </a:p>
        </p:txBody>
      </p:sp>
      <p:cxnSp>
        <p:nvCxnSpPr>
          <p:cNvPr id="198" name="Google Shape;198;g38bd57b0e98_0_35">
            <a:extLst>
              <a:ext uri="{FF2B5EF4-FFF2-40B4-BE49-F238E27FC236}">
                <a16:creationId xmlns:a16="http://schemas.microsoft.com/office/drawing/2014/main" id="{12DEC699-6E8D-AF81-FA3B-85E5F829224F}"/>
              </a:ext>
            </a:extLst>
          </p:cNvPr>
          <p:cNvCxnSpPr/>
          <p:nvPr/>
        </p:nvCxnSpPr>
        <p:spPr>
          <a:xfrm>
            <a:off x="2758699" y="1565329"/>
            <a:ext cx="6726300" cy="0"/>
          </a:xfrm>
          <a:prstGeom prst="straightConnector1">
            <a:avLst/>
          </a:prstGeom>
          <a:noFill/>
          <a:ln w="25400" cap="flat" cmpd="sng">
            <a:solidFill>
              <a:srgbClr val="D70000"/>
            </a:solidFill>
            <a:prstDash val="solid"/>
            <a:miter lim="800000"/>
            <a:headEnd type="none" w="sm" len="sm"/>
            <a:tailEnd type="none" w="sm" len="sm"/>
          </a:ln>
        </p:spPr>
      </p:cxnSp>
      <p:sp>
        <p:nvSpPr>
          <p:cNvPr id="2" name="TextBox 1">
            <a:extLst>
              <a:ext uri="{FF2B5EF4-FFF2-40B4-BE49-F238E27FC236}">
                <a16:creationId xmlns:a16="http://schemas.microsoft.com/office/drawing/2014/main" id="{5C16671A-1701-15D2-E9D7-A5798670A6FC}"/>
              </a:ext>
            </a:extLst>
          </p:cNvPr>
          <p:cNvSpPr txBox="1"/>
          <p:nvPr/>
        </p:nvSpPr>
        <p:spPr>
          <a:xfrm>
            <a:off x="3174" y="1690825"/>
            <a:ext cx="3063876" cy="2677656"/>
          </a:xfrm>
          <a:prstGeom prst="rect">
            <a:avLst/>
          </a:prstGeom>
          <a:solidFill>
            <a:srgbClr val="FF0000"/>
          </a:solidFill>
        </p:spPr>
        <p:txBody>
          <a:bodyPr wrap="square" rtlCol="0">
            <a:spAutoFit/>
          </a:bodyPr>
          <a:lstStyle/>
          <a:p>
            <a:r>
              <a:rPr lang="en-US" sz="2400" b="1" dirty="0">
                <a:solidFill>
                  <a:schemeClr val="tx1"/>
                </a:solidFill>
              </a:rPr>
              <a:t>Policy Framing </a:t>
            </a:r>
          </a:p>
          <a:p>
            <a:pPr marL="342900" indent="-342900">
              <a:buFont typeface="+mj-lt"/>
              <a:buAutoNum type="arabicPeriod"/>
            </a:pPr>
            <a:r>
              <a:rPr lang="en-US" sz="1800" b="1" dirty="0">
                <a:solidFill>
                  <a:schemeClr val="tx1"/>
                </a:solidFill>
              </a:rPr>
              <a:t>Cost ≠ price</a:t>
            </a:r>
          </a:p>
          <a:p>
            <a:pPr marL="342900" indent="-342900">
              <a:buFont typeface="+mj-lt"/>
              <a:buAutoNum type="arabicPeriod"/>
            </a:pPr>
            <a:r>
              <a:rPr lang="en-US" sz="1800" b="1" dirty="0">
                <a:solidFill>
                  <a:schemeClr val="tx1"/>
                </a:solidFill>
              </a:rPr>
              <a:t>Goal: prices reflect fundamentals</a:t>
            </a:r>
          </a:p>
          <a:p>
            <a:pPr marL="342900" indent="-342900">
              <a:buFont typeface="+mj-lt"/>
              <a:buAutoNum type="arabicPeriod"/>
            </a:pPr>
            <a:r>
              <a:rPr lang="en-US" sz="1800" b="1" dirty="0">
                <a:solidFill>
                  <a:schemeClr val="tx1"/>
                </a:solidFill>
              </a:rPr>
              <a:t>Diagnose cost drivers correctly (e.g., PJM) </a:t>
            </a:r>
          </a:p>
          <a:p>
            <a:pPr marL="342900" indent="-342900">
              <a:buFont typeface="+mj-lt"/>
              <a:buAutoNum type="arabicPeriod"/>
            </a:pPr>
            <a:r>
              <a:rPr lang="en-US" sz="1800" b="1" dirty="0">
                <a:solidFill>
                  <a:schemeClr val="tx1"/>
                </a:solidFill>
              </a:rPr>
              <a:t>Remedy artificial costs</a:t>
            </a:r>
          </a:p>
          <a:p>
            <a:pPr marL="342900" indent="-342900">
              <a:buFont typeface="+mj-lt"/>
              <a:buAutoNum type="arabicPeriod"/>
            </a:pPr>
            <a:r>
              <a:rPr lang="en-US" sz="1800" b="1" dirty="0">
                <a:solidFill>
                  <a:schemeClr val="tx1"/>
                </a:solidFill>
              </a:rPr>
              <a:t>Remedy competitive conditions </a:t>
            </a:r>
            <a:endParaRPr lang="en-US" sz="1800" b="1" dirty="0"/>
          </a:p>
        </p:txBody>
      </p:sp>
      <p:pic>
        <p:nvPicPr>
          <p:cNvPr id="3" name="Google Shape;209;p7">
            <a:extLst>
              <a:ext uri="{FF2B5EF4-FFF2-40B4-BE49-F238E27FC236}">
                <a16:creationId xmlns:a16="http://schemas.microsoft.com/office/drawing/2014/main" id="{F2B3C1EF-1BB4-2024-0FA5-0DD0223DF95F}"/>
              </a:ext>
            </a:extLst>
          </p:cNvPr>
          <p:cNvPicPr preferRelativeResize="0"/>
          <p:nvPr/>
        </p:nvPicPr>
        <p:blipFill rotWithShape="1">
          <a:blip r:embed="rId3">
            <a:alphaModFix/>
          </a:blip>
          <a:srcRect/>
          <a:stretch/>
        </p:blipFill>
        <p:spPr>
          <a:xfrm>
            <a:off x="0" y="4660899"/>
            <a:ext cx="2914650" cy="2197101"/>
          </a:xfrm>
          <a:prstGeom prst="rect">
            <a:avLst/>
          </a:prstGeom>
          <a:noFill/>
          <a:ln>
            <a:noFill/>
          </a:ln>
        </p:spPr>
      </p:pic>
      <p:sp>
        <p:nvSpPr>
          <p:cNvPr id="4" name="Google Shape;210;p7">
            <a:extLst>
              <a:ext uri="{FF2B5EF4-FFF2-40B4-BE49-F238E27FC236}">
                <a16:creationId xmlns:a16="http://schemas.microsoft.com/office/drawing/2014/main" id="{781B3318-E2B7-2CBA-2D88-CCF105043AC8}"/>
              </a:ext>
            </a:extLst>
          </p:cNvPr>
          <p:cNvSpPr txBox="1"/>
          <p:nvPr/>
        </p:nvSpPr>
        <p:spPr>
          <a:xfrm>
            <a:off x="0" y="4427218"/>
            <a:ext cx="299085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E.g., Interconnection Delays</a:t>
            </a:r>
            <a:endParaRPr sz="1100" dirty="0"/>
          </a:p>
        </p:txBody>
      </p:sp>
    </p:spTree>
    <p:extLst>
      <p:ext uri="{BB962C8B-B14F-4D97-AF65-F5344CB8AC3E}">
        <p14:creationId xmlns:p14="http://schemas.microsoft.com/office/powerpoint/2010/main" val="54107748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1308</TotalTime>
  <Words>1490</Words>
  <Application>Microsoft Office PowerPoint</Application>
  <PresentationFormat>Widescreen</PresentationFormat>
  <Paragraphs>242</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Overpass Black</vt:lpstr>
      <vt:lpstr>Overpass</vt:lpstr>
      <vt:lpstr>Calibri</vt:lpstr>
      <vt:lpstr>Avenir</vt:lpstr>
      <vt:lpstr>Georgia</vt:lpstr>
      <vt:lpstr>Arial</vt:lpstr>
      <vt:lpstr>Office Theme</vt:lpstr>
      <vt:lpstr> Electricity Affordability:  How are States Responding?</vt:lpstr>
      <vt:lpstr>Policy Goals</vt:lpstr>
      <vt:lpstr>Transmission</vt:lpstr>
      <vt:lpstr>Wholesale</vt:lpstr>
      <vt:lpstr>Retail</vt:lpstr>
      <vt:lpstr>Entry Barriers</vt:lpstr>
      <vt:lpstr>PowerPoint Presentation</vt:lpstr>
      <vt:lpstr>Appendix</vt:lpstr>
      <vt:lpstr>Cost-Focused Instrument Choice</vt:lpstr>
      <vt:lpstr>Cost-Conscious Power Reforms</vt:lpstr>
      <vt:lpstr>Smart Money Trends</vt:lpstr>
      <vt:lpstr>Load Forecasting Uncertainty</vt:lpstr>
      <vt:lpstr>Markets &gt; CoS Regulation</vt:lpstr>
      <vt:lpstr>PowerPoint Presentation</vt:lpstr>
      <vt:lpstr>Generation Post-OBBBA</vt:lpstr>
      <vt:lpstr>ERCOT Case</vt:lpstr>
      <vt:lpstr>PJM Case</vt:lpstr>
      <vt:lpstr>Generation Retirements Policy</vt:lpstr>
      <vt:lpstr>Reliability Priorities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Devin Hartman</dc:creator>
  <cp:lastModifiedBy>Devin Hartman</cp:lastModifiedBy>
  <cp:revision>6</cp:revision>
  <dcterms:modified xsi:type="dcterms:W3CDTF">2026-04-07T12:33:16Z</dcterms:modified>
</cp:coreProperties>
</file>