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8" r:id="rId3"/>
    <p:sldId id="288" r:id="rId4"/>
    <p:sldId id="292" r:id="rId5"/>
    <p:sldId id="297" r:id="rId6"/>
    <p:sldId id="293" r:id="rId7"/>
    <p:sldId id="294" r:id="rId8"/>
    <p:sldId id="296" r:id="rId9"/>
    <p:sldId id="298" r:id="rId10"/>
    <p:sldId id="267" r:id="rId11"/>
    <p:sldId id="295" r:id="rId12"/>
    <p:sldId id="272" r:id="rId13"/>
    <p:sldId id="290" r:id="rId14"/>
    <p:sldId id="291" r:id="rId15"/>
    <p:sldId id="279" r:id="rId16"/>
    <p:sldId id="276" r:id="rId17"/>
  </p:sldIdLst>
  <p:sldSz cx="12192000" cy="6858000"/>
  <p:notesSz cx="6858000" cy="9144000"/>
  <p:embeddedFontLst>
    <p:embeddedFont>
      <p:font typeface="Overpass" panose="020B0604020202020204" charset="0"/>
      <p:regular r:id="rId19"/>
      <p:bold r:id="rId20"/>
      <p:italic r:id="rId21"/>
      <p:boldItalic r:id="rId22"/>
    </p:embeddedFont>
    <p:embeddedFont>
      <p:font typeface="Overpass Black" panose="020B0604020202020204" charset="0"/>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6" autoAdjust="0"/>
    <p:restoredTop sz="94660"/>
  </p:normalViewPr>
  <p:slideViewPr>
    <p:cSldViewPr snapToGrid="0">
      <p:cViewPr varScale="1">
        <p:scale>
          <a:sx n="48" d="100"/>
          <a:sy n="48" d="100"/>
        </p:scale>
        <p:origin x="120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p\Documents\IRA%20Reform%20Analysis%20-%202025%20AEO%20upda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Projected Renewable</a:t>
            </a:r>
            <a:r>
              <a:rPr lang="en-US" sz="2000" baseline="0" dirty="0"/>
              <a:t> Capacity Additions (Excluding Hydro)</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78887209361573"/>
          <c:y val="0.20437015324505131"/>
          <c:w val="0.84002664059220722"/>
          <c:h val="0.51750346586528284"/>
        </c:manualLayout>
      </c:layout>
      <c:lineChart>
        <c:grouping val="standard"/>
        <c:varyColors val="0"/>
        <c:ser>
          <c:idx val="0"/>
          <c:order val="0"/>
          <c:tx>
            <c:strRef>
              <c:f>Sheet1!$C$7</c:f>
              <c:strCache>
                <c:ptCount val="1"/>
                <c:pt idx="0">
                  <c:v>2023 (IRA)</c:v>
                </c:pt>
              </c:strCache>
            </c:strRef>
          </c:tx>
          <c:spPr>
            <a:ln w="28575" cap="rnd">
              <a:solidFill>
                <a:schemeClr val="accent1"/>
              </a:solidFill>
              <a:round/>
            </a:ln>
            <a:effectLst/>
          </c:spPr>
          <c:marker>
            <c:symbol val="none"/>
          </c:marker>
          <c:cat>
            <c:numRef>
              <c:f>Sheet1!$D$1:$N$1</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numRef>
          </c:cat>
          <c:val>
            <c:numRef>
              <c:f>Sheet1!$D$7:$N$7</c:f>
              <c:numCache>
                <c:formatCode>General</c:formatCode>
                <c:ptCount val="11"/>
                <c:pt idx="0">
                  <c:v>0</c:v>
                </c:pt>
                <c:pt idx="1">
                  <c:v>59.90026800000004</c:v>
                </c:pt>
                <c:pt idx="2">
                  <c:v>134.80685400000004</c:v>
                </c:pt>
                <c:pt idx="3">
                  <c:v>205.16946400000006</c:v>
                </c:pt>
                <c:pt idx="4">
                  <c:v>265.48855600000002</c:v>
                </c:pt>
                <c:pt idx="5">
                  <c:v>308.21743700000002</c:v>
                </c:pt>
                <c:pt idx="6">
                  <c:v>346.20065299999999</c:v>
                </c:pt>
                <c:pt idx="7">
                  <c:v>377.59439099999997</c:v>
                </c:pt>
                <c:pt idx="8">
                  <c:v>411.35305800000003</c:v>
                </c:pt>
                <c:pt idx="9">
                  <c:v>442.03335500000003</c:v>
                </c:pt>
                <c:pt idx="10">
                  <c:v>469.33810400000004</c:v>
                </c:pt>
              </c:numCache>
            </c:numRef>
          </c:val>
          <c:smooth val="0"/>
          <c:extLst>
            <c:ext xmlns:c16="http://schemas.microsoft.com/office/drawing/2014/chart" uri="{C3380CC4-5D6E-409C-BE32-E72D297353CC}">
              <c16:uniqueId val="{00000000-0E2F-4962-9576-B982A0E317C2}"/>
            </c:ext>
          </c:extLst>
        </c:ser>
        <c:ser>
          <c:idx val="1"/>
          <c:order val="1"/>
          <c:tx>
            <c:strRef>
              <c:f>Sheet1!$C$8</c:f>
              <c:strCache>
                <c:ptCount val="1"/>
                <c:pt idx="0">
                  <c:v>2023 (No IRA)</c:v>
                </c:pt>
              </c:strCache>
            </c:strRef>
          </c:tx>
          <c:spPr>
            <a:ln w="28575" cap="rnd">
              <a:solidFill>
                <a:schemeClr val="accent2"/>
              </a:solidFill>
              <a:round/>
            </a:ln>
            <a:effectLst/>
          </c:spPr>
          <c:marker>
            <c:symbol val="none"/>
          </c:marker>
          <c:cat>
            <c:numRef>
              <c:f>Sheet1!$D$1:$N$1</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numRef>
          </c:cat>
          <c:val>
            <c:numRef>
              <c:f>Sheet1!$D$8:$N$8</c:f>
              <c:numCache>
                <c:formatCode>General</c:formatCode>
                <c:ptCount val="11"/>
                <c:pt idx="0">
                  <c:v>0</c:v>
                </c:pt>
                <c:pt idx="1">
                  <c:v>24.59420700000004</c:v>
                </c:pt>
                <c:pt idx="2">
                  <c:v>48.971740000000011</c:v>
                </c:pt>
                <c:pt idx="3">
                  <c:v>64.722290000000044</c:v>
                </c:pt>
                <c:pt idx="4">
                  <c:v>77.035156000000029</c:v>
                </c:pt>
                <c:pt idx="5">
                  <c:v>86.924041000000045</c:v>
                </c:pt>
                <c:pt idx="6">
                  <c:v>102.72302200000001</c:v>
                </c:pt>
                <c:pt idx="7">
                  <c:v>135.12002500000006</c:v>
                </c:pt>
                <c:pt idx="8">
                  <c:v>163.35098200000004</c:v>
                </c:pt>
                <c:pt idx="9">
                  <c:v>171.70498600000008</c:v>
                </c:pt>
                <c:pt idx="10">
                  <c:v>183.32131900000002</c:v>
                </c:pt>
              </c:numCache>
            </c:numRef>
          </c:val>
          <c:smooth val="0"/>
          <c:extLst>
            <c:ext xmlns:c16="http://schemas.microsoft.com/office/drawing/2014/chart" uri="{C3380CC4-5D6E-409C-BE32-E72D297353CC}">
              <c16:uniqueId val="{00000001-0E2F-4962-9576-B982A0E317C2}"/>
            </c:ext>
          </c:extLst>
        </c:ser>
        <c:ser>
          <c:idx val="2"/>
          <c:order val="2"/>
          <c:tx>
            <c:strRef>
              <c:f>Sheet1!$C$9</c:f>
              <c:strCache>
                <c:ptCount val="1"/>
                <c:pt idx="0">
                  <c:v>2025 Update (includes IRA)</c:v>
                </c:pt>
              </c:strCache>
            </c:strRef>
          </c:tx>
          <c:spPr>
            <a:ln w="28575" cap="rnd">
              <a:solidFill>
                <a:schemeClr val="accent3"/>
              </a:solidFill>
              <a:prstDash val="dash"/>
              <a:round/>
            </a:ln>
            <a:effectLst/>
          </c:spPr>
          <c:marker>
            <c:symbol val="none"/>
          </c:marker>
          <c:cat>
            <c:numRef>
              <c:f>Sheet1!$D$1:$N$1</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numRef>
          </c:cat>
          <c:val>
            <c:numRef>
              <c:f>Sheet1!$D$9:$N$9</c:f>
              <c:numCache>
                <c:formatCode>General</c:formatCode>
                <c:ptCount val="11"/>
                <c:pt idx="0">
                  <c:v>0</c:v>
                </c:pt>
                <c:pt idx="1">
                  <c:v>36.814361572265568</c:v>
                </c:pt>
                <c:pt idx="2">
                  <c:v>72.6268310546875</c:v>
                </c:pt>
                <c:pt idx="3">
                  <c:v>79.164093017578182</c:v>
                </c:pt>
                <c:pt idx="4">
                  <c:v>99.32159423828125</c:v>
                </c:pt>
                <c:pt idx="5">
                  <c:v>135.8524169921875</c:v>
                </c:pt>
                <c:pt idx="6">
                  <c:v>179.38858032226563</c:v>
                </c:pt>
                <c:pt idx="7">
                  <c:v>233.18954467773438</c:v>
                </c:pt>
                <c:pt idx="8">
                  <c:v>299.07669067382813</c:v>
                </c:pt>
                <c:pt idx="9">
                  <c:v>380.50894165039063</c:v>
                </c:pt>
                <c:pt idx="10">
                  <c:v>470.11245727539063</c:v>
                </c:pt>
              </c:numCache>
            </c:numRef>
          </c:val>
          <c:smooth val="0"/>
          <c:extLst>
            <c:ext xmlns:c16="http://schemas.microsoft.com/office/drawing/2014/chart" uri="{C3380CC4-5D6E-409C-BE32-E72D297353CC}">
              <c16:uniqueId val="{00000002-0E2F-4962-9576-B982A0E317C2}"/>
            </c:ext>
          </c:extLst>
        </c:ser>
        <c:dLbls>
          <c:showLegendKey val="0"/>
          <c:showVal val="0"/>
          <c:showCatName val="0"/>
          <c:showSerName val="0"/>
          <c:showPercent val="0"/>
          <c:showBubbleSize val="0"/>
        </c:dLbls>
        <c:smooth val="0"/>
        <c:axId val="46180336"/>
        <c:axId val="46181296"/>
      </c:lineChart>
      <c:catAx>
        <c:axId val="4618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181296"/>
        <c:crosses val="autoZero"/>
        <c:auto val="1"/>
        <c:lblAlgn val="ctr"/>
        <c:lblOffset val="100"/>
        <c:noMultiLvlLbl val="0"/>
      </c:catAx>
      <c:valAx>
        <c:axId val="4618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Additional</a:t>
                </a:r>
                <a:r>
                  <a:rPr lang="en-US" sz="1400" baseline="0"/>
                  <a:t> Renewable Capacity (GW)</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180336"/>
        <c:crosses val="autoZero"/>
        <c:crossBetween val="between"/>
      </c:valAx>
      <c:spPr>
        <a:noFill/>
        <a:ln>
          <a:noFill/>
        </a:ln>
        <a:effectLst/>
      </c:spPr>
    </c:plotArea>
    <c:legend>
      <c:legendPos val="b"/>
      <c:layout>
        <c:manualLayout>
          <c:xMode val="edge"/>
          <c:yMode val="edge"/>
          <c:x val="0.39733697194973711"/>
          <c:y val="0.83013746979112368"/>
          <c:w val="0.57509165285706998"/>
          <c:h val="0.1685492479673420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40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58801CA0-68BC-3143-2799-ADB2443AA538}"/>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19C21787-1C8A-CBBA-4D33-468A8F4F66A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229EAEF8-DDF3-77E9-39FE-7C1787F783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98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15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24EA25CA-33CF-696C-892C-54855C2B8AAA}"/>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CBD4E0B6-4A7E-CFC4-B066-BEE4C5FFD3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08F57FBA-2698-7751-81F3-2BBC0F3D34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22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05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Renewables locate where CFs are low </a:t>
            </a: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68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77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75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1A1A8CDF-F520-0DA6-7FAF-9A86BCBC001D}"/>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ACFB2E04-A2B0-CE12-F02B-CE4FE9E7F87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C121E35C-EF1D-0EC5-7498-E440F88BC9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14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1A1A8CDF-F520-0DA6-7FAF-9A86BCBC001D}"/>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ACFB2E04-A2B0-CE12-F02B-CE4FE9E7F87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C121E35C-EF1D-0EC5-7498-E440F88BC9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00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57F8B40F-33A6-E1B8-E81E-10D3D0393FBD}"/>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3D7E4D02-AB8E-19A0-1D9A-555C86ED5E4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F25C270D-11AF-01B4-A0BC-EF095C212A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4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8D1BC37E-0CEA-6C4D-DBD2-FD879F0E82C1}"/>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0CC00F30-F029-AD1C-A1D6-A12F76EB52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E6C0D04B-FE4F-E816-A629-5D2EE97605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18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724CDA9D-54EA-E23E-4728-5A9400D55ABE}"/>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5B489B50-4005-E286-C31F-06D657A9A9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a:extLst>
              <a:ext uri="{FF2B5EF4-FFF2-40B4-BE49-F238E27FC236}">
                <a16:creationId xmlns:a16="http://schemas.microsoft.com/office/drawing/2014/main" id="{840D0C07-86DB-0E7F-0B7C-3AE072299E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99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20268A10-4231-CFEB-78E4-EF276DDCA3B2}"/>
            </a:ext>
          </a:extLst>
        </p:cNvPr>
        <p:cNvGrpSpPr/>
        <p:nvPr/>
      </p:nvGrpSpPr>
      <p:grpSpPr>
        <a:xfrm>
          <a:off x="0" y="0"/>
          <a:ext cx="0" cy="0"/>
          <a:chOff x="0" y="0"/>
          <a:chExt cx="0" cy="0"/>
        </a:xfrm>
      </p:grpSpPr>
      <p:sp>
        <p:nvSpPr>
          <p:cNvPr id="136" name="Google Shape;136;p6:notes">
            <a:extLst>
              <a:ext uri="{FF2B5EF4-FFF2-40B4-BE49-F238E27FC236}">
                <a16:creationId xmlns:a16="http://schemas.microsoft.com/office/drawing/2014/main" id="{6C951CB2-56F5-DCE1-21C2-8D4BD681B76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a:extLst>
              <a:ext uri="{FF2B5EF4-FFF2-40B4-BE49-F238E27FC236}">
                <a16:creationId xmlns:a16="http://schemas.microsoft.com/office/drawing/2014/main" id="{83D938CB-B2B7-9495-4138-74EE49EF7E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26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marL="914400" lvl="1" indent="-3810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marL="1371600" lvl="2" indent="-355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marL="1828800" lvl="3" indent="-3429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venir"/>
              <a:buNone/>
              <a:defRPr sz="44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3">
            <a:alphaModFix/>
          </a:blip>
          <a:srcRect/>
          <a:stretch/>
        </p:blipFill>
        <p:spPr>
          <a:xfrm>
            <a:off x="278558" y="5867335"/>
            <a:ext cx="1119283" cy="8891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rstreet.org/2022/05/11/transmission-reform-strategy-from-a-customer-perspective-optimizing-net-benefits-and-procedural-vehicles/" TargetMode="Externa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7" Type="http://schemas.openxmlformats.org/officeDocument/2006/relationships/hyperlink" Target="https://www.rstreet.org/research/electric-paradigms-competitive-structures-benefit-consum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xpressnews.com/business/article/ercot-demand-double-2030-grid-plan-19417164.php" TargetMode="External"/><Relationship Id="rId5" Type="http://schemas.openxmlformats.org/officeDocument/2006/relationships/image" Target="../media/image14.png"/><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rstreet.org/"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hamiltonproject.org/publication/economic-fact/eight-facts-permitting-clean-energy-transition/"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repeatproject.org/docs/REPEAT_IRA_Prelminary_Report_2022-08-04.pdf" TargetMode="External"/><Relationship Id="rId5" Type="http://schemas.openxmlformats.org/officeDocument/2006/relationships/hyperlink" Target="https://www.rstreet.org/2022/08/09/think-the-inflation-reduction-act-is-a-climate-savior-think-again/" TargetMode="Externa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hyperlink" Target="https://www.utilitydive.com/news/inflation-reduction-act-clean-energy-boa-bank-of-america/63160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eia.gov/energyexplained/electricity/electricity-in-the-us-generation-capacity-and-sales.php#:~:text=In%202021%2C%20net%20generation%20of,solar%20photovoltaic%20(PV)%20systems." TargetMode="External"/><Relationship Id="rId3" Type="http://schemas.openxmlformats.org/officeDocument/2006/relationships/hyperlink" Target="https://www.capitaliq.spglobal.com/web/client?auth=inherit#news/article?id=72172110&amp;KeyProductLinkType=6" TargetMode="External"/><Relationship Id="rId7" Type="http://schemas.openxmlformats.org/officeDocument/2006/relationships/hyperlink" Target="https://emp.lbl.gov/queu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rstreet.org/commentary/epa-decision-has-major-legal-ramifications-but-minor-climate-impact/" TargetMode="Externa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hyperlink" Target="https://www.rstreet.org/commentary/potential-effects-of-the-inflation-reduction-act-on-greenhouse-gas-emissions/"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street.org/2022/08/09/think-the-inflation-reduction-act-is-a-climate-savior-think-again/" TargetMode="External"/><Relationship Id="rId5" Type="http://schemas.openxmlformats.org/officeDocument/2006/relationships/hyperlink" Target="https://www.rstreet.org/outreach/testimony-for-the-senate-finance-committee-on-tax-incentives-in-the-inflation-reduction-act-jobs-and-investment-in-energy-communities/" TargetMode="External"/><Relationship Id="rId4" Type="http://schemas.openxmlformats.org/officeDocument/2006/relationships/hyperlink" Target="https://www.rstreet.org/outreach/testimony-on-climate-change-and-the-inflation-reduction-ac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ia.gov/outlooks/aeo/data/browser/#/?id=17-AEO2023&#174;ion=1-0&amp;cases=ref2023~noIRA&amp;start=2021&amp;end=2050&amp;f=A&amp;linechart=~~ref2023-d020623a.40-17-AEO2023.1-0~noIRA-d020623a.40-17-AEO2023.1-0&amp;map=ref2023-d020623a.3-17-AEO2023.1-0&amp;sourcekey=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s://www.eia.gov/outlooks/aeo/data/browser/#/?id=17-AEO2025&#174;ion=1-0&amp;cases=ref2025&amp;start=2023&amp;end=2050&amp;f=A&amp;linechart=ref2025-d032025a.45-17-AEO2025.1-0&amp;map=ref2025-d032025a.3-17-AEO2025.1-0&amp;ctype=linechart&amp;sourcekey=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street.org/commentary/the-abatement-costs-of-the-ira-energy-subsidies-are-ris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rstreet.org/commentary/how-should-we-think-of-the-obbbas-electricity-subsidy-repe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dityinsights.spglobal.com/rs/325-KYL-599/images/The%20energy%20transition%E2%80%99s%20disrupted%20path%20forward_FINAL.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rstreet.org/outreach/parties-support-generator-interconnection-reform-beyond-order-202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street.org/research/twelve-policy-priorities-to-secure-bulk-electric-reliabi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ia.gov/todayinenergy/detail.php?id=637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t="14439" b="44375"/>
          <a:stretch/>
        </p:blipFill>
        <p:spPr>
          <a:xfrm>
            <a:off x="0" y="1697064"/>
            <a:ext cx="12192000" cy="3347634"/>
          </a:xfrm>
          <a:prstGeom prst="rect">
            <a:avLst/>
          </a:prstGeom>
          <a:noFill/>
          <a:ln>
            <a:noFill/>
          </a:ln>
        </p:spPr>
      </p:pic>
      <p:sp>
        <p:nvSpPr>
          <p:cNvPr id="90" name="Google Shape;90;p13"/>
          <p:cNvSpPr/>
          <p:nvPr/>
        </p:nvSpPr>
        <p:spPr>
          <a:xfrm>
            <a:off x="0" y="1697064"/>
            <a:ext cx="12192000" cy="3347634"/>
          </a:xfrm>
          <a:prstGeom prst="rect">
            <a:avLst/>
          </a:prstGeom>
          <a:solidFill>
            <a:schemeClr val="dk1">
              <a:alpha val="8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txBox="1">
            <a:spLocks noGrp="1"/>
          </p:cNvSpPr>
          <p:nvPr>
            <p:ph type="ctrTitle"/>
          </p:nvPr>
        </p:nvSpPr>
        <p:spPr>
          <a:xfrm>
            <a:off x="0" y="3028050"/>
            <a:ext cx="5863876" cy="801900"/>
          </a:xfrm>
          <a:prstGeom prst="rect">
            <a:avLst/>
          </a:prstGeom>
          <a:noFill/>
          <a:ln>
            <a:noFill/>
          </a:ln>
        </p:spPr>
        <p:txBody>
          <a:bodyPr spcFirstLastPara="1" wrap="square" lIns="91425" tIns="45700" rIns="91425" bIns="45700" anchor="b" anchorCtr="0">
            <a:noAutofit/>
          </a:bodyPr>
          <a:lstStyle/>
          <a:p>
            <a:pPr lvl="0" algn="r">
              <a:buClr>
                <a:schemeClr val="lt1"/>
              </a:buClr>
              <a:buSzPts val="4320"/>
            </a:pPr>
            <a:r>
              <a:rPr lang="en-US" sz="3600" dirty="0">
                <a:solidFill>
                  <a:schemeClr val="lt1"/>
                </a:solidFill>
                <a:latin typeface="Overpass"/>
                <a:ea typeface="Overpass"/>
                <a:cs typeface="Overpass"/>
                <a:sym typeface="Overpass"/>
              </a:rPr>
              <a:t>Impacts of Regulations &amp; The Inflation Reduction Act</a:t>
            </a:r>
            <a:endParaRPr sz="3600" dirty="0">
              <a:latin typeface="Overpass"/>
              <a:ea typeface="Overpass"/>
              <a:cs typeface="Overpass"/>
              <a:sym typeface="Overpass"/>
            </a:endParaRPr>
          </a:p>
        </p:txBody>
      </p:sp>
      <p:sp>
        <p:nvSpPr>
          <p:cNvPr id="92" name="Google Shape;92;p13"/>
          <p:cNvSpPr txBox="1">
            <a:spLocks noGrp="1"/>
          </p:cNvSpPr>
          <p:nvPr>
            <p:ph type="subTitle" idx="1"/>
          </p:nvPr>
        </p:nvSpPr>
        <p:spPr>
          <a:xfrm>
            <a:off x="6328125" y="2970482"/>
            <a:ext cx="4923295" cy="4585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dirty="0">
                <a:solidFill>
                  <a:schemeClr val="lt1"/>
                </a:solidFill>
                <a:latin typeface="Overpass"/>
                <a:ea typeface="Overpass"/>
                <a:cs typeface="Overpass"/>
                <a:sym typeface="Overpass"/>
              </a:rPr>
              <a:t>DOE Briefing</a:t>
            </a:r>
          </a:p>
          <a:p>
            <a:pPr marL="0" lvl="0" indent="0" algn="l" rtl="0">
              <a:lnSpc>
                <a:spcPct val="90000"/>
              </a:lnSpc>
              <a:spcBef>
                <a:spcPts val="0"/>
              </a:spcBef>
              <a:spcAft>
                <a:spcPts val="0"/>
              </a:spcAft>
              <a:buClr>
                <a:schemeClr val="lt1"/>
              </a:buClr>
              <a:buSzPts val="2400"/>
              <a:buNone/>
            </a:pPr>
            <a:r>
              <a:rPr lang="en-US" dirty="0">
                <a:solidFill>
                  <a:schemeClr val="lt1"/>
                </a:solidFill>
                <a:latin typeface="Overpass"/>
                <a:ea typeface="Overpass"/>
                <a:cs typeface="Overpass"/>
                <a:sym typeface="Overpass"/>
              </a:rPr>
              <a:t>Aug. 20, 2025</a:t>
            </a:r>
            <a:endParaRPr dirty="0">
              <a:latin typeface="Overpass"/>
              <a:ea typeface="Overpass"/>
              <a:cs typeface="Overpass"/>
              <a:sym typeface="Overpass"/>
            </a:endParaRPr>
          </a:p>
        </p:txBody>
      </p:sp>
      <p:cxnSp>
        <p:nvCxnSpPr>
          <p:cNvPr id="93" name="Google Shape;93;p13"/>
          <p:cNvCxnSpPr/>
          <p:nvPr/>
        </p:nvCxnSpPr>
        <p:spPr>
          <a:xfrm>
            <a:off x="6096000" y="2781944"/>
            <a:ext cx="0" cy="1177871"/>
          </a:xfrm>
          <a:prstGeom prst="straightConnector1">
            <a:avLst/>
          </a:prstGeom>
          <a:noFill/>
          <a:ln w="25400" cap="flat" cmpd="sng">
            <a:solidFill>
              <a:srgbClr val="DF0000"/>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Transmission Reform</a:t>
            </a:r>
            <a:endParaRPr dirty="0">
              <a:latin typeface="Overpass Black"/>
              <a:ea typeface="Overpass Black"/>
              <a:cs typeface="Overpass Black"/>
              <a:sym typeface="Overpass Black"/>
            </a:endParaRPr>
          </a:p>
        </p:txBody>
      </p:sp>
      <p:cxnSp>
        <p:nvCxnSpPr>
          <p:cNvPr id="141" name="Google Shape;141;p1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graphicFrame>
        <p:nvGraphicFramePr>
          <p:cNvPr id="4" name="Object 3">
            <a:extLst>
              <a:ext uri="{FF2B5EF4-FFF2-40B4-BE49-F238E27FC236}">
                <a16:creationId xmlns:a16="http://schemas.microsoft.com/office/drawing/2014/main" id="{2A3453F8-4357-3DD0-B9FF-2F7D473FA589}"/>
              </a:ext>
            </a:extLst>
          </p:cNvPr>
          <p:cNvGraphicFramePr>
            <a:graphicFrameLocks noChangeAspect="1"/>
          </p:cNvGraphicFramePr>
          <p:nvPr>
            <p:extLst>
              <p:ext uri="{D42A27DB-BD31-4B8C-83A1-F6EECF244321}">
                <p14:modId xmlns:p14="http://schemas.microsoft.com/office/powerpoint/2010/main" val="2713380896"/>
              </p:ext>
            </p:extLst>
          </p:nvPr>
        </p:nvGraphicFramePr>
        <p:xfrm>
          <a:off x="93288" y="2336651"/>
          <a:ext cx="5898721" cy="3628251"/>
        </p:xfrm>
        <a:graphic>
          <a:graphicData uri="http://schemas.openxmlformats.org/presentationml/2006/ole">
            <mc:AlternateContent xmlns:mc="http://schemas.openxmlformats.org/markup-compatibility/2006">
              <mc:Choice xmlns:v="urn:schemas-microsoft-com:vml" Requires="v">
                <p:oleObj name="Bitmap Image" r:id="rId3" imgW="6070680" imgH="3606840" progId="PBrush">
                  <p:embed/>
                </p:oleObj>
              </mc:Choice>
              <mc:Fallback>
                <p:oleObj name="Bitmap Image" r:id="rId3" imgW="6070680" imgH="3606840" progId="PBrush">
                  <p:embed/>
                  <p:pic>
                    <p:nvPicPr>
                      <p:cNvPr id="4" name="Object 3">
                        <a:extLst>
                          <a:ext uri="{FF2B5EF4-FFF2-40B4-BE49-F238E27FC236}">
                            <a16:creationId xmlns:a16="http://schemas.microsoft.com/office/drawing/2014/main" id="{2A3453F8-4357-3DD0-B9FF-2F7D473FA589}"/>
                          </a:ext>
                        </a:extLst>
                      </p:cNvPr>
                      <p:cNvPicPr/>
                      <p:nvPr/>
                    </p:nvPicPr>
                    <p:blipFill>
                      <a:blip r:embed="rId4"/>
                      <a:stretch>
                        <a:fillRect/>
                      </a:stretch>
                    </p:blipFill>
                    <p:spPr>
                      <a:xfrm>
                        <a:off x="93288" y="2336651"/>
                        <a:ext cx="5898721" cy="362825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6F7DF48-42BE-4123-43DF-D8C32876A39A}"/>
              </a:ext>
            </a:extLst>
          </p:cNvPr>
          <p:cNvSpPr txBox="1"/>
          <p:nvPr/>
        </p:nvSpPr>
        <p:spPr>
          <a:xfrm>
            <a:off x="1207015" y="6610865"/>
            <a:ext cx="9777970" cy="261610"/>
          </a:xfrm>
          <a:prstGeom prst="rect">
            <a:avLst/>
          </a:prstGeom>
          <a:noFill/>
        </p:spPr>
        <p:txBody>
          <a:bodyPr wrap="square">
            <a:spAutoFit/>
          </a:bodyPr>
          <a:lstStyle/>
          <a:p>
            <a:r>
              <a:rPr lang="en-US" sz="1100" dirty="0"/>
              <a:t>Full report: </a:t>
            </a:r>
            <a:r>
              <a:rPr lang="en-US" sz="1100" dirty="0">
                <a:hlinkClick r:id="rId5"/>
              </a:rPr>
              <a:t>https://www.rstreet.org/2022/05/11/transmission-reform-strategy-from-a-customer-perspective-optimizing-net-benefits-and-procedural-vehicles/</a:t>
            </a:r>
            <a:r>
              <a:rPr lang="en-US" sz="1100" dirty="0"/>
              <a:t> </a:t>
            </a:r>
          </a:p>
        </p:txBody>
      </p:sp>
      <p:sp>
        <p:nvSpPr>
          <p:cNvPr id="2" name="Google Shape;140;p18">
            <a:extLst>
              <a:ext uri="{FF2B5EF4-FFF2-40B4-BE49-F238E27FC236}">
                <a16:creationId xmlns:a16="http://schemas.microsoft.com/office/drawing/2014/main" id="{7066B2E3-F65A-FE0C-2D15-A89214CDA5B9}"/>
              </a:ext>
            </a:extLst>
          </p:cNvPr>
          <p:cNvSpPr txBox="1">
            <a:spLocks noGrp="1"/>
          </p:cNvSpPr>
          <p:nvPr>
            <p:ph type="body" idx="1"/>
          </p:nvPr>
        </p:nvSpPr>
        <p:spPr>
          <a:xfrm>
            <a:off x="6096000" y="1751876"/>
            <a:ext cx="6096000" cy="336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3200" b="1" dirty="0">
                <a:latin typeface="Overpass"/>
                <a:ea typeface="Overpass"/>
                <a:cs typeface="Overpass"/>
                <a:sym typeface="Overpass"/>
              </a:rPr>
              <a:t>Right-of-Center Principles </a:t>
            </a:r>
            <a:r>
              <a:rPr lang="en-US" sz="2000" b="1" dirty="0">
                <a:latin typeface="Overpass"/>
                <a:ea typeface="Overpass"/>
                <a:cs typeface="Overpass"/>
                <a:sym typeface="Overpass"/>
              </a:rPr>
              <a:t>(draft)</a:t>
            </a:r>
          </a:p>
          <a:p>
            <a:pPr marL="514350" lvl="0" indent="-514350" algn="l" rtl="0">
              <a:lnSpc>
                <a:spcPct val="100000"/>
              </a:lnSpc>
              <a:spcBef>
                <a:spcPts val="0"/>
              </a:spcBef>
              <a:spcAft>
                <a:spcPts val="0"/>
              </a:spcAft>
              <a:buClr>
                <a:schemeClr val="dk1"/>
              </a:buClr>
              <a:buSzPts val="2000"/>
              <a:buFont typeface="+mj-lt"/>
              <a:buAutoNum type="arabicPeriod"/>
            </a:pPr>
            <a:r>
              <a:rPr lang="en-US" dirty="0">
                <a:latin typeface="Overpass"/>
                <a:ea typeface="Overpass"/>
                <a:cs typeface="Overpass"/>
                <a:sym typeface="Overpass"/>
              </a:rPr>
              <a:t>Upgrade existing system.</a:t>
            </a:r>
          </a:p>
          <a:p>
            <a:pPr marL="457200" lvl="1" indent="0">
              <a:lnSpc>
                <a:spcPct val="100000"/>
              </a:lnSpc>
              <a:spcBef>
                <a:spcPts val="0"/>
              </a:spcBef>
              <a:buSzPts val="2000"/>
              <a:buNone/>
            </a:pPr>
            <a:r>
              <a:rPr lang="en-US" dirty="0">
                <a:latin typeface="Overpass"/>
                <a:ea typeface="Overpass"/>
                <a:cs typeface="Overpass"/>
                <a:sym typeface="Overpass"/>
              </a:rPr>
              <a:t>	</a:t>
            </a:r>
            <a:r>
              <a:rPr lang="en-US" i="1" dirty="0">
                <a:latin typeface="Overpass"/>
                <a:ea typeface="Overpass"/>
                <a:cs typeface="Overpass"/>
                <a:sym typeface="Overpass"/>
              </a:rPr>
              <a:t>AI Action Plan priority</a:t>
            </a:r>
            <a:r>
              <a:rPr lang="en-US" dirty="0">
                <a:latin typeface="Overpass"/>
                <a:ea typeface="Overpass"/>
                <a:cs typeface="Overpass"/>
                <a:sym typeface="Overpass"/>
              </a:rPr>
              <a:t> </a:t>
            </a:r>
          </a:p>
          <a:p>
            <a:pPr marL="514350" lvl="0" indent="-514350" algn="l" rtl="0">
              <a:lnSpc>
                <a:spcPct val="100000"/>
              </a:lnSpc>
              <a:spcBef>
                <a:spcPts val="0"/>
              </a:spcBef>
              <a:spcAft>
                <a:spcPts val="0"/>
              </a:spcAft>
              <a:buClr>
                <a:schemeClr val="dk1"/>
              </a:buClr>
              <a:buSzPts val="2000"/>
              <a:buFont typeface="+mj-lt"/>
              <a:buAutoNum type="arabicPeriod"/>
            </a:pPr>
            <a:r>
              <a:rPr lang="en-US" dirty="0">
                <a:latin typeface="Overpass"/>
                <a:ea typeface="Overpass"/>
                <a:cs typeface="Overpass"/>
                <a:sym typeface="Overpass"/>
              </a:rPr>
              <a:t>Remove merchant barriers. </a:t>
            </a:r>
          </a:p>
          <a:p>
            <a:pPr marL="514350" lvl="0" indent="-514350" algn="l" rtl="0">
              <a:lnSpc>
                <a:spcPct val="100000"/>
              </a:lnSpc>
              <a:spcBef>
                <a:spcPts val="0"/>
              </a:spcBef>
              <a:spcAft>
                <a:spcPts val="0"/>
              </a:spcAft>
              <a:buClr>
                <a:schemeClr val="dk1"/>
              </a:buClr>
              <a:buSzPts val="2000"/>
              <a:buFont typeface="+mj-lt"/>
              <a:buAutoNum type="arabicPeriod"/>
            </a:pPr>
            <a:r>
              <a:rPr lang="en-US" dirty="0">
                <a:latin typeface="Overpass"/>
                <a:ea typeface="Overpass"/>
                <a:cs typeface="Overpass"/>
                <a:sym typeface="Overpass"/>
              </a:rPr>
              <a:t>Use econ principles for planning &amp; cost allocation.</a:t>
            </a:r>
          </a:p>
          <a:p>
            <a:pPr marL="457200" lvl="1" indent="0">
              <a:lnSpc>
                <a:spcPct val="100000"/>
              </a:lnSpc>
              <a:spcBef>
                <a:spcPts val="0"/>
              </a:spcBef>
              <a:buSzPts val="2000"/>
              <a:buNone/>
            </a:pPr>
            <a:r>
              <a:rPr lang="en-US" dirty="0">
                <a:latin typeface="Overpass"/>
                <a:ea typeface="Overpass"/>
                <a:cs typeface="Overpass"/>
                <a:sym typeface="Overpass"/>
              </a:rPr>
              <a:t>	</a:t>
            </a:r>
            <a:r>
              <a:rPr lang="en-US" i="1" dirty="0">
                <a:latin typeface="Overpass"/>
                <a:ea typeface="Overpass"/>
                <a:cs typeface="Overpass"/>
                <a:sym typeface="Overpass"/>
              </a:rPr>
              <a:t>e.g., CBA, beneficiary pays, 	competitive bidding, 	</a:t>
            </a:r>
            <a:endParaRPr lang="en-US" dirty="0">
              <a:latin typeface="Overpass"/>
              <a:ea typeface="Overpass"/>
              <a:cs typeface="Overpass"/>
              <a:sym typeface="Overpass"/>
            </a:endParaRPr>
          </a:p>
          <a:p>
            <a:pPr marL="514350" lvl="0" indent="-514350" algn="l" rtl="0">
              <a:lnSpc>
                <a:spcPct val="100000"/>
              </a:lnSpc>
              <a:spcBef>
                <a:spcPts val="0"/>
              </a:spcBef>
              <a:spcAft>
                <a:spcPts val="0"/>
              </a:spcAft>
              <a:buClr>
                <a:schemeClr val="dk1"/>
              </a:buClr>
              <a:buSzPts val="2000"/>
              <a:buFont typeface="+mj-lt"/>
              <a:buAutoNum type="arabicPeriod"/>
            </a:pPr>
            <a:r>
              <a:rPr lang="en-US" dirty="0">
                <a:latin typeface="Overpass"/>
                <a:ea typeface="Overpass"/>
                <a:cs typeface="Overpass"/>
                <a:sym typeface="Overpass"/>
              </a:rPr>
              <a:t>Streamline permitting/ siting.</a:t>
            </a:r>
          </a:p>
          <a:p>
            <a:pPr marL="457200" lvl="1" indent="0">
              <a:lnSpc>
                <a:spcPct val="100000"/>
              </a:lnSpc>
              <a:spcBef>
                <a:spcPts val="0"/>
              </a:spcBef>
              <a:buSzPts val="2000"/>
              <a:buNone/>
            </a:pPr>
            <a:r>
              <a:rPr lang="en-US" dirty="0">
                <a:latin typeface="Overpass"/>
                <a:ea typeface="Overpass"/>
                <a:cs typeface="Overpass"/>
                <a:sym typeface="Overpass"/>
              </a:rPr>
              <a:t>	</a:t>
            </a:r>
            <a:r>
              <a:rPr lang="en-US" i="1" dirty="0">
                <a:latin typeface="Overpass"/>
                <a:ea typeface="Overpass"/>
                <a:cs typeface="Overpass"/>
                <a:sym typeface="Overpass"/>
              </a:rPr>
              <a:t>AI Action Plan priority</a:t>
            </a:r>
            <a:endParaRPr lang="en-US" dirty="0">
              <a:latin typeface="Overpass"/>
              <a:ea typeface="Overpass"/>
              <a:cs typeface="Overpass"/>
              <a:sym typeface="Overpass"/>
            </a:endParaRPr>
          </a:p>
          <a:p>
            <a:pPr marL="514350" lvl="0" indent="-514350" algn="l" rtl="0">
              <a:lnSpc>
                <a:spcPct val="100000"/>
              </a:lnSpc>
              <a:spcBef>
                <a:spcPts val="0"/>
              </a:spcBef>
              <a:spcAft>
                <a:spcPts val="0"/>
              </a:spcAft>
              <a:buClr>
                <a:schemeClr val="dk1"/>
              </a:buClr>
              <a:buSzPts val="2000"/>
              <a:buFont typeface="+mj-lt"/>
              <a:buAutoNum type="arabicPeriod"/>
            </a:pPr>
            <a:r>
              <a:rPr lang="en-US" dirty="0">
                <a:latin typeface="Overpass"/>
                <a:ea typeface="Overpass"/>
                <a:cs typeface="Overpass"/>
                <a:sym typeface="Overpass"/>
              </a:rPr>
              <a:t>Improve governance. </a:t>
            </a:r>
            <a:endParaRPr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sp>
        <p:nvSpPr>
          <p:cNvPr id="5" name="TextBox 4">
            <a:extLst>
              <a:ext uri="{FF2B5EF4-FFF2-40B4-BE49-F238E27FC236}">
                <a16:creationId xmlns:a16="http://schemas.microsoft.com/office/drawing/2014/main" id="{33B18118-3B9C-9C32-9DA3-D91D01A321D7}"/>
              </a:ext>
            </a:extLst>
          </p:cNvPr>
          <p:cNvSpPr txBox="1"/>
          <p:nvPr/>
        </p:nvSpPr>
        <p:spPr>
          <a:xfrm>
            <a:off x="103992" y="1751876"/>
            <a:ext cx="5888017" cy="584775"/>
          </a:xfrm>
          <a:prstGeom prst="rect">
            <a:avLst/>
          </a:prstGeom>
          <a:noFill/>
        </p:spPr>
        <p:txBody>
          <a:bodyPr wrap="square">
            <a:spAutoFit/>
          </a:bodyPr>
          <a:lstStyle/>
          <a:p>
            <a:pPr marL="0" lvl="0" indent="0" algn="ctr" rtl="0">
              <a:lnSpc>
                <a:spcPct val="100000"/>
              </a:lnSpc>
              <a:spcBef>
                <a:spcPts val="0"/>
              </a:spcBef>
              <a:spcAft>
                <a:spcPts val="0"/>
              </a:spcAft>
              <a:buClr>
                <a:schemeClr val="dk1"/>
              </a:buClr>
              <a:buSzPts val="2000"/>
              <a:buNone/>
            </a:pPr>
            <a:r>
              <a:rPr lang="en-US" sz="3200" b="1" dirty="0">
                <a:latin typeface="Overpass"/>
                <a:ea typeface="Overpass"/>
                <a:cs typeface="Overpass"/>
                <a:sym typeface="Overpass"/>
              </a:rPr>
              <a:t>Consumer Principles</a:t>
            </a:r>
          </a:p>
        </p:txBody>
      </p:sp>
    </p:spTree>
    <p:extLst>
      <p:ext uri="{BB962C8B-B14F-4D97-AF65-F5344CB8AC3E}">
        <p14:creationId xmlns:p14="http://schemas.microsoft.com/office/powerpoint/2010/main" val="170812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3E99E7CD-E7DF-EBFD-8CB9-B7A5992237B6}"/>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2F2DE88A-957C-CBF8-05B1-CD0AA963DBB7}"/>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Load Growth Readiness</a:t>
            </a:r>
            <a:endParaRPr dirty="0">
              <a:latin typeface="Overpass Black"/>
              <a:ea typeface="Overpass Black"/>
              <a:cs typeface="Overpass Black"/>
              <a:sym typeface="Overpass Black"/>
            </a:endParaRPr>
          </a:p>
        </p:txBody>
      </p:sp>
      <p:sp>
        <p:nvSpPr>
          <p:cNvPr id="140" name="Google Shape;140;p18">
            <a:extLst>
              <a:ext uri="{FF2B5EF4-FFF2-40B4-BE49-F238E27FC236}">
                <a16:creationId xmlns:a16="http://schemas.microsoft.com/office/drawing/2014/main" id="{DCEE47E3-99EF-8900-81CF-DAFEE6F7D0DF}"/>
              </a:ext>
            </a:extLst>
          </p:cNvPr>
          <p:cNvSpPr txBox="1">
            <a:spLocks noGrp="1"/>
          </p:cNvSpPr>
          <p:nvPr>
            <p:ph type="body" idx="1"/>
          </p:nvPr>
        </p:nvSpPr>
        <p:spPr>
          <a:xfrm>
            <a:off x="951470" y="2495040"/>
            <a:ext cx="10515599" cy="3030791"/>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2000"/>
              <a:buFont typeface="+mj-lt"/>
              <a:buAutoNum type="arabicPeriod"/>
            </a:pPr>
            <a:r>
              <a:rPr lang="en-US" sz="3200" dirty="0">
                <a:latin typeface="Overpass"/>
                <a:ea typeface="Overpass"/>
                <a:cs typeface="Overpass"/>
                <a:sym typeface="Overpass"/>
              </a:rPr>
              <a:t>Wholesale competition</a:t>
            </a:r>
          </a:p>
          <a:p>
            <a:pPr marL="514350" lvl="0" indent="-514350" algn="l" rtl="0">
              <a:lnSpc>
                <a:spcPct val="100000"/>
              </a:lnSpc>
              <a:spcBef>
                <a:spcPts val="0"/>
              </a:spcBef>
              <a:spcAft>
                <a:spcPts val="0"/>
              </a:spcAft>
              <a:buClr>
                <a:schemeClr val="dk1"/>
              </a:buClr>
              <a:buSzPts val="2000"/>
              <a:buFont typeface="+mj-lt"/>
              <a:buAutoNum type="arabicPeriod"/>
            </a:pPr>
            <a:r>
              <a:rPr lang="en-US" sz="3200" dirty="0">
                <a:latin typeface="Overpass"/>
                <a:ea typeface="Overpass"/>
                <a:cs typeface="Overpass"/>
                <a:sym typeface="Overpass"/>
              </a:rPr>
              <a:t>Retail competition</a:t>
            </a:r>
          </a:p>
          <a:p>
            <a:pPr marL="514350" lvl="0" indent="-514350" algn="l" rtl="0">
              <a:lnSpc>
                <a:spcPct val="100000"/>
              </a:lnSpc>
              <a:spcBef>
                <a:spcPts val="0"/>
              </a:spcBef>
              <a:spcAft>
                <a:spcPts val="0"/>
              </a:spcAft>
              <a:buClr>
                <a:schemeClr val="dk1"/>
              </a:buClr>
              <a:buSzPts val="2000"/>
              <a:buFont typeface="+mj-lt"/>
              <a:buAutoNum type="arabicPeriod"/>
            </a:pPr>
            <a:r>
              <a:rPr lang="en-US" sz="3200" dirty="0">
                <a:latin typeface="Overpass"/>
                <a:ea typeface="Overpass"/>
                <a:cs typeface="Overpass"/>
                <a:sym typeface="Overpass"/>
              </a:rPr>
              <a:t>Efficient permitting/siting</a:t>
            </a:r>
          </a:p>
          <a:p>
            <a:pPr marL="457200" lvl="1" indent="0">
              <a:lnSpc>
                <a:spcPct val="100000"/>
              </a:lnSpc>
              <a:spcBef>
                <a:spcPts val="0"/>
              </a:spcBef>
              <a:buSzPts val="2000"/>
              <a:buNone/>
            </a:pPr>
            <a:r>
              <a:rPr lang="en-US" sz="2800" dirty="0">
                <a:latin typeface="Overpass"/>
                <a:ea typeface="Overpass"/>
                <a:cs typeface="Overpass"/>
                <a:sym typeface="Overpass"/>
              </a:rPr>
              <a:t>	Esp. state level</a:t>
            </a:r>
          </a:p>
          <a:p>
            <a:pPr marL="514350" lvl="0" indent="-514350" algn="l" rtl="0">
              <a:lnSpc>
                <a:spcPct val="100000"/>
              </a:lnSpc>
              <a:spcBef>
                <a:spcPts val="0"/>
              </a:spcBef>
              <a:spcAft>
                <a:spcPts val="0"/>
              </a:spcAft>
              <a:buClr>
                <a:schemeClr val="dk1"/>
              </a:buClr>
              <a:buSzPts val="2000"/>
              <a:buFont typeface="+mj-lt"/>
              <a:buAutoNum type="arabicPeriod"/>
            </a:pPr>
            <a:r>
              <a:rPr lang="en-US" sz="3200" dirty="0">
                <a:latin typeface="Overpass"/>
                <a:ea typeface="Overpass"/>
                <a:cs typeface="Overpass"/>
                <a:sym typeface="Overpass"/>
              </a:rPr>
              <a:t>Efficient interconnection</a:t>
            </a:r>
          </a:p>
          <a:p>
            <a:pPr marL="514350" lvl="0" indent="-514350" algn="l" rtl="0">
              <a:lnSpc>
                <a:spcPct val="100000"/>
              </a:lnSpc>
              <a:spcBef>
                <a:spcPts val="0"/>
              </a:spcBef>
              <a:spcAft>
                <a:spcPts val="0"/>
              </a:spcAft>
              <a:buClr>
                <a:schemeClr val="dk1"/>
              </a:buClr>
              <a:buSzPts val="2000"/>
              <a:buFont typeface="+mj-lt"/>
              <a:buAutoNum type="arabicPeriod"/>
            </a:pPr>
            <a:r>
              <a:rPr lang="en-US" sz="3200" dirty="0">
                <a:latin typeface="Overpass"/>
                <a:ea typeface="Overpass"/>
                <a:cs typeface="Overpass"/>
                <a:sym typeface="Overpass"/>
              </a:rPr>
              <a:t>Economical transmission</a:t>
            </a:r>
            <a:endParaRPr sz="3200"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41" name="Google Shape;141;p18">
            <a:extLst>
              <a:ext uri="{FF2B5EF4-FFF2-40B4-BE49-F238E27FC236}">
                <a16:creationId xmlns:a16="http://schemas.microsoft.com/office/drawing/2014/main" id="{6FC69294-C878-07B4-0B61-5E6F760AABF3}"/>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2" name="Picture 1" descr="A map of the united states&#10;&#10;Description automatically generated">
            <a:extLst>
              <a:ext uri="{FF2B5EF4-FFF2-40B4-BE49-F238E27FC236}">
                <a16:creationId xmlns:a16="http://schemas.microsoft.com/office/drawing/2014/main" id="{10817211-0CFD-6837-A8CF-7847E3270066}"/>
              </a:ext>
            </a:extLst>
          </p:cNvPr>
          <p:cNvPicPr>
            <a:picLocks noChangeAspect="1"/>
          </p:cNvPicPr>
          <p:nvPr/>
        </p:nvPicPr>
        <p:blipFill>
          <a:blip r:embed="rId3"/>
          <a:stretch>
            <a:fillRect/>
          </a:stretch>
        </p:blipFill>
        <p:spPr>
          <a:xfrm>
            <a:off x="6794093" y="2890892"/>
            <a:ext cx="5381739" cy="3590215"/>
          </a:xfrm>
          <a:prstGeom prst="rect">
            <a:avLst/>
          </a:prstGeom>
        </p:spPr>
      </p:pic>
      <p:pic>
        <p:nvPicPr>
          <p:cNvPr id="3" name="Picture 2" descr="A group of colorful squares with black text&#10;&#10;Description automatically generated">
            <a:extLst>
              <a:ext uri="{FF2B5EF4-FFF2-40B4-BE49-F238E27FC236}">
                <a16:creationId xmlns:a16="http://schemas.microsoft.com/office/drawing/2014/main" id="{E4DC4CEC-8160-A292-2A3C-24A97DAF9A26}"/>
              </a:ext>
            </a:extLst>
          </p:cNvPr>
          <p:cNvPicPr>
            <a:picLocks noChangeAspect="1"/>
          </p:cNvPicPr>
          <p:nvPr/>
        </p:nvPicPr>
        <p:blipFill>
          <a:blip r:embed="rId4"/>
          <a:stretch>
            <a:fillRect/>
          </a:stretch>
        </p:blipFill>
        <p:spPr>
          <a:xfrm>
            <a:off x="9620818" y="5829211"/>
            <a:ext cx="1333616" cy="1028789"/>
          </a:xfrm>
          <a:prstGeom prst="rect">
            <a:avLst/>
          </a:prstGeom>
        </p:spPr>
      </p:pic>
      <p:pic>
        <p:nvPicPr>
          <p:cNvPr id="4" name="Picture 3">
            <a:extLst>
              <a:ext uri="{FF2B5EF4-FFF2-40B4-BE49-F238E27FC236}">
                <a16:creationId xmlns:a16="http://schemas.microsoft.com/office/drawing/2014/main" id="{C5625EB9-C3B1-03CC-7ED4-83F8D548C89A}"/>
              </a:ext>
            </a:extLst>
          </p:cNvPr>
          <p:cNvPicPr>
            <a:picLocks noChangeAspect="1"/>
          </p:cNvPicPr>
          <p:nvPr/>
        </p:nvPicPr>
        <p:blipFill>
          <a:blip r:embed="rId5"/>
          <a:stretch>
            <a:fillRect/>
          </a:stretch>
        </p:blipFill>
        <p:spPr>
          <a:xfrm>
            <a:off x="8018165" y="1778683"/>
            <a:ext cx="2730640" cy="292115"/>
          </a:xfrm>
          <a:prstGeom prst="rect">
            <a:avLst/>
          </a:prstGeom>
        </p:spPr>
      </p:pic>
      <p:sp>
        <p:nvSpPr>
          <p:cNvPr id="5" name="TextBox 4">
            <a:extLst>
              <a:ext uri="{FF2B5EF4-FFF2-40B4-BE49-F238E27FC236}">
                <a16:creationId xmlns:a16="http://schemas.microsoft.com/office/drawing/2014/main" id="{59FA210C-109B-DC0C-58AE-7A664033AD0B}"/>
              </a:ext>
            </a:extLst>
          </p:cNvPr>
          <p:cNvSpPr txBox="1"/>
          <p:nvPr/>
        </p:nvSpPr>
        <p:spPr>
          <a:xfrm>
            <a:off x="6692616" y="2114931"/>
            <a:ext cx="5381739" cy="707886"/>
          </a:xfrm>
          <a:prstGeom prst="rect">
            <a:avLst/>
          </a:prstGeom>
          <a:noFill/>
        </p:spPr>
        <p:txBody>
          <a:bodyPr wrap="square">
            <a:spAutoFit/>
          </a:bodyPr>
          <a:lstStyle/>
          <a:p>
            <a:pPr algn="ctr"/>
            <a:r>
              <a:rPr lang="en-US" sz="2000" b="0" i="0" strike="noStrike" dirty="0">
                <a:solidFill>
                  <a:srgbClr val="1A0DAB"/>
                </a:solidFill>
                <a:effectLst/>
                <a:highlight>
                  <a:srgbClr val="FFFFFF"/>
                </a:highlight>
                <a:latin typeface="arial" panose="020B0604020202020204" pitchFamily="34" charset="0"/>
                <a:hlinkClick r:id="rId6"/>
              </a:rPr>
              <a:t>ERCOT enters 'new era' as grid demand is poised to double by 2030</a:t>
            </a:r>
          </a:p>
        </p:txBody>
      </p:sp>
      <p:sp>
        <p:nvSpPr>
          <p:cNvPr id="6" name="TextBox 5">
            <a:extLst>
              <a:ext uri="{FF2B5EF4-FFF2-40B4-BE49-F238E27FC236}">
                <a16:creationId xmlns:a16="http://schemas.microsoft.com/office/drawing/2014/main" id="{02519A97-8546-6616-6B56-B1CD255F8AE3}"/>
              </a:ext>
            </a:extLst>
          </p:cNvPr>
          <p:cNvSpPr txBox="1"/>
          <p:nvPr/>
        </p:nvSpPr>
        <p:spPr>
          <a:xfrm>
            <a:off x="1709057" y="6266060"/>
            <a:ext cx="4386943" cy="307777"/>
          </a:xfrm>
          <a:prstGeom prst="rect">
            <a:avLst/>
          </a:prstGeom>
          <a:noFill/>
        </p:spPr>
        <p:txBody>
          <a:bodyPr wrap="square" rtlCol="0">
            <a:spAutoFit/>
          </a:bodyPr>
          <a:lstStyle/>
          <a:p>
            <a:r>
              <a:rPr lang="en-US" dirty="0"/>
              <a:t>Source: R Street </a:t>
            </a:r>
            <a:r>
              <a:rPr lang="en-US" dirty="0">
                <a:hlinkClick r:id="rId7"/>
              </a:rPr>
              <a:t>paper</a:t>
            </a:r>
            <a:endParaRPr lang="en-US" dirty="0"/>
          </a:p>
        </p:txBody>
      </p:sp>
    </p:spTree>
    <p:extLst>
      <p:ext uri="{BB962C8B-B14F-4D97-AF65-F5344CB8AC3E}">
        <p14:creationId xmlns:p14="http://schemas.microsoft.com/office/powerpoint/2010/main" val="16955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3"/>
          <p:cNvPicPr preferRelativeResize="0">
            <a:picLocks noGrp="1"/>
          </p:cNvPicPr>
          <p:nvPr>
            <p:ph type="body" idx="1"/>
          </p:nvPr>
        </p:nvPicPr>
        <p:blipFill rotWithShape="1">
          <a:blip r:embed="rId3">
            <a:alphaModFix/>
          </a:blip>
          <a:srcRect t="-1" b="-18873"/>
          <a:stretch/>
        </p:blipFill>
        <p:spPr>
          <a:xfrm>
            <a:off x="-20664" y="0"/>
            <a:ext cx="12228498" cy="8152332"/>
          </a:xfrm>
          <a:prstGeom prst="rect">
            <a:avLst/>
          </a:prstGeom>
          <a:noFill/>
          <a:ln>
            <a:noFill/>
          </a:ln>
        </p:spPr>
      </p:pic>
      <p:sp>
        <p:nvSpPr>
          <p:cNvPr id="211" name="Google Shape;211;p23"/>
          <p:cNvSpPr/>
          <p:nvPr/>
        </p:nvSpPr>
        <p:spPr>
          <a:xfrm>
            <a:off x="-20664" y="0"/>
            <a:ext cx="12222997" cy="6858000"/>
          </a:xfrm>
          <a:prstGeom prst="rect">
            <a:avLst/>
          </a:prstGeom>
          <a:solidFill>
            <a:schemeClr val="dk1">
              <a:alpha val="8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23"/>
          <p:cNvPicPr preferRelativeResize="0"/>
          <p:nvPr/>
        </p:nvPicPr>
        <p:blipFill rotWithShape="1">
          <a:blip r:embed="rId4">
            <a:alphaModFix/>
          </a:blip>
          <a:srcRect/>
          <a:stretch/>
        </p:blipFill>
        <p:spPr>
          <a:xfrm>
            <a:off x="278970" y="5610388"/>
            <a:ext cx="1374378" cy="1092631"/>
          </a:xfrm>
          <a:prstGeom prst="rect">
            <a:avLst/>
          </a:prstGeom>
          <a:noFill/>
          <a:ln>
            <a:noFill/>
          </a:ln>
        </p:spPr>
      </p:pic>
      <p:sp>
        <p:nvSpPr>
          <p:cNvPr id="213" name="Google Shape;213;p23"/>
          <p:cNvSpPr txBox="1"/>
          <p:nvPr/>
        </p:nvSpPr>
        <p:spPr>
          <a:xfrm>
            <a:off x="3027334" y="898902"/>
            <a:ext cx="6137329"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Overpass Black"/>
                <a:ea typeface="Overpass Black"/>
                <a:cs typeface="Overpass Black"/>
                <a:sym typeface="Overpass Black"/>
              </a:rPr>
              <a:t>Thank you!</a:t>
            </a:r>
            <a:endParaRPr>
              <a:latin typeface="Overpass Black"/>
              <a:ea typeface="Overpass Black"/>
              <a:cs typeface="Overpass Black"/>
              <a:sym typeface="Overpass Black"/>
            </a:endParaRPr>
          </a:p>
        </p:txBody>
      </p:sp>
      <p:cxnSp>
        <p:nvCxnSpPr>
          <p:cNvPr id="214" name="Google Shape;214;p23"/>
          <p:cNvCxnSpPr/>
          <p:nvPr/>
        </p:nvCxnSpPr>
        <p:spPr>
          <a:xfrm>
            <a:off x="2743200" y="1704814"/>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215" name="Google Shape;215;p23"/>
          <p:cNvSpPr txBox="1"/>
          <p:nvPr/>
        </p:nvSpPr>
        <p:spPr>
          <a:xfrm>
            <a:off x="3983064" y="2742215"/>
            <a:ext cx="4463512"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lt1"/>
                </a:solidFill>
                <a:latin typeface="Overpass"/>
                <a:ea typeface="Overpass"/>
                <a:cs typeface="Overpass"/>
                <a:sym typeface="Overpass"/>
              </a:rPr>
              <a:t>Devin Hartman</a:t>
            </a:r>
            <a:endParaRPr dirty="0">
              <a:latin typeface="Overpass"/>
              <a:ea typeface="Overpass"/>
              <a:cs typeface="Overpass"/>
              <a:sym typeface="Overpass"/>
            </a:endParaRPr>
          </a:p>
          <a:p>
            <a:pPr marL="0" marR="0" lvl="0" indent="0" algn="ctr" rtl="0">
              <a:spcBef>
                <a:spcPts val="0"/>
              </a:spcBef>
              <a:spcAft>
                <a:spcPts val="0"/>
              </a:spcAft>
              <a:buNone/>
            </a:pPr>
            <a:r>
              <a:rPr lang="en-US" sz="2000" dirty="0">
                <a:solidFill>
                  <a:schemeClr val="lt1"/>
                </a:solidFill>
                <a:latin typeface="Overpass"/>
                <a:ea typeface="Overpass"/>
                <a:cs typeface="Overpass"/>
                <a:sym typeface="Overpass"/>
              </a:rPr>
              <a:t>dhartman@rstreet.org</a:t>
            </a:r>
            <a:endParaRPr dirty="0">
              <a:latin typeface="Overpass"/>
              <a:ea typeface="Overpass"/>
              <a:cs typeface="Overpass"/>
              <a:sym typeface="Overpass"/>
            </a:endParaRPr>
          </a:p>
          <a:p>
            <a:pPr marL="0" marR="0" lvl="0" indent="0" algn="ctr" rtl="0">
              <a:spcBef>
                <a:spcPts val="0"/>
              </a:spcBef>
              <a:spcAft>
                <a:spcPts val="0"/>
              </a:spcAft>
              <a:buNone/>
            </a:pPr>
            <a:endParaRPr lang="en-US" sz="2000" dirty="0">
              <a:solidFill>
                <a:schemeClr val="lt1"/>
              </a:solidFill>
              <a:latin typeface="Overpass"/>
              <a:ea typeface="Overpass"/>
              <a:cs typeface="Overpass"/>
              <a:sym typeface="Overpass"/>
            </a:endParaRPr>
          </a:p>
          <a:p>
            <a:pPr marL="0" marR="0" lvl="0" indent="0" algn="ctr" rtl="0">
              <a:spcBef>
                <a:spcPts val="0"/>
              </a:spcBef>
              <a:spcAft>
                <a:spcPts val="0"/>
              </a:spcAft>
              <a:buNone/>
            </a:pPr>
            <a:r>
              <a:rPr lang="en-US" sz="2000" dirty="0">
                <a:solidFill>
                  <a:schemeClr val="lt1"/>
                </a:solidFill>
                <a:latin typeface="Overpass"/>
                <a:ea typeface="Overpass"/>
                <a:cs typeface="Overpass"/>
                <a:sym typeface="Overpass"/>
              </a:rPr>
              <a:t>Philip Rossetti</a:t>
            </a:r>
          </a:p>
          <a:p>
            <a:pPr marL="0" marR="0" lvl="0" indent="0" algn="ctr" rtl="0">
              <a:spcBef>
                <a:spcPts val="0"/>
              </a:spcBef>
              <a:spcAft>
                <a:spcPts val="0"/>
              </a:spcAft>
              <a:buNone/>
            </a:pPr>
            <a:r>
              <a:rPr lang="en-US" sz="2000" dirty="0">
                <a:solidFill>
                  <a:schemeClr val="lt1"/>
                </a:solidFill>
                <a:latin typeface="Overpass"/>
                <a:ea typeface="Overpass"/>
                <a:cs typeface="Overpass"/>
                <a:sym typeface="Overpass"/>
              </a:rPr>
              <a:t>prossetti@rstreet.org</a:t>
            </a:r>
          </a:p>
          <a:p>
            <a:pPr marL="0" marR="0" lvl="0" indent="0" algn="ctr" rtl="0">
              <a:spcBef>
                <a:spcPts val="0"/>
              </a:spcBef>
              <a:spcAft>
                <a:spcPts val="0"/>
              </a:spcAft>
              <a:buNone/>
            </a:pPr>
            <a:endParaRPr sz="2000" dirty="0">
              <a:solidFill>
                <a:schemeClr val="lt1"/>
              </a:solidFill>
              <a:latin typeface="Overpass"/>
              <a:ea typeface="Overpass"/>
              <a:cs typeface="Overpass"/>
              <a:sym typeface="Overpass"/>
            </a:endParaRPr>
          </a:p>
          <a:p>
            <a:pPr marL="0" marR="0" lvl="0" indent="0" algn="ctr" rtl="0">
              <a:spcBef>
                <a:spcPts val="0"/>
              </a:spcBef>
              <a:spcAft>
                <a:spcPts val="0"/>
              </a:spcAft>
              <a:buNone/>
            </a:pPr>
            <a:r>
              <a:rPr lang="en-US" sz="2000" u="sng" dirty="0">
                <a:solidFill>
                  <a:schemeClr val="hlink"/>
                </a:solidFill>
                <a:latin typeface="Overpass"/>
                <a:ea typeface="Overpass"/>
                <a:cs typeface="Overpass"/>
                <a:sym typeface="Overpass"/>
                <a:hlinkClick r:id="rId5"/>
              </a:rPr>
              <a:t>www.rstreet.org</a:t>
            </a:r>
            <a:endParaRPr sz="2000" dirty="0">
              <a:solidFill>
                <a:schemeClr val="lt1"/>
              </a:solidFill>
              <a:latin typeface="Overpass"/>
              <a:ea typeface="Overpass"/>
              <a:cs typeface="Overpass"/>
              <a:sym typeface="Overpass"/>
            </a:endParaRPr>
          </a:p>
          <a:p>
            <a:pPr marL="0" marR="0" lvl="0" indent="0" algn="ctr" rtl="0">
              <a:spcBef>
                <a:spcPts val="0"/>
              </a:spcBef>
              <a:spcAft>
                <a:spcPts val="0"/>
              </a:spcAft>
              <a:buNone/>
            </a:pPr>
            <a:r>
              <a:rPr lang="en-US" sz="2000" dirty="0">
                <a:solidFill>
                  <a:schemeClr val="lt1"/>
                </a:solidFill>
                <a:latin typeface="Overpass"/>
                <a:ea typeface="Overpass"/>
                <a:cs typeface="Overpass"/>
                <a:sym typeface="Overpass"/>
              </a:rPr>
              <a:t>Twitter: @DC_Hartman</a:t>
            </a:r>
            <a:endParaRPr dirty="0">
              <a:latin typeface="Overpass"/>
              <a:ea typeface="Overpass"/>
              <a:cs typeface="Overpass"/>
              <a:sym typeface="Overpass"/>
            </a:endParaRPr>
          </a:p>
        </p:txBody>
      </p:sp>
      <p:sp>
        <p:nvSpPr>
          <p:cNvPr id="2" name="Slide Number Placeholder 1">
            <a:extLst>
              <a:ext uri="{FF2B5EF4-FFF2-40B4-BE49-F238E27FC236}">
                <a16:creationId xmlns:a16="http://schemas.microsoft.com/office/drawing/2014/main" id="{612852D9-3815-458A-98E4-6BE3317D44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Appendix</a:t>
            </a:r>
            <a:endParaRPr dirty="0">
              <a:latin typeface="Overpass Black"/>
              <a:ea typeface="Overpass Black"/>
              <a:cs typeface="Overpass Black"/>
              <a:sym typeface="Overpass Black"/>
            </a:endParaRPr>
          </a:p>
        </p:txBody>
      </p:sp>
      <p:sp>
        <p:nvSpPr>
          <p:cNvPr id="140" name="Google Shape;140;p18"/>
          <p:cNvSpPr txBox="1">
            <a:spLocks noGrp="1"/>
          </p:cNvSpPr>
          <p:nvPr>
            <p:ph type="body" idx="1"/>
          </p:nvPr>
        </p:nvSpPr>
        <p:spPr>
          <a:xfrm>
            <a:off x="1309607" y="2162432"/>
            <a:ext cx="9840514" cy="3363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Font typeface="Overpass"/>
              <a:buChar char="•"/>
            </a:pPr>
            <a:endParaRPr sz="3200"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41" name="Google Shape;141;p1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Tree>
    <p:extLst>
      <p:ext uri="{BB962C8B-B14F-4D97-AF65-F5344CB8AC3E}">
        <p14:creationId xmlns:p14="http://schemas.microsoft.com/office/powerpoint/2010/main" val="371380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84F02212-CE28-5C2A-4B35-7F54FA3F84F2}"/>
            </a:ext>
          </a:extLst>
        </p:cNvPr>
        <p:cNvGrpSpPr/>
        <p:nvPr/>
      </p:nvGrpSpPr>
      <p:grpSpPr>
        <a:xfrm>
          <a:off x="0" y="0"/>
          <a:ext cx="0" cy="0"/>
          <a:chOff x="0" y="0"/>
          <a:chExt cx="0" cy="0"/>
        </a:xfrm>
      </p:grpSpPr>
      <p:cxnSp>
        <p:nvCxnSpPr>
          <p:cNvPr id="141" name="Google Shape;141;p18">
            <a:extLst>
              <a:ext uri="{FF2B5EF4-FFF2-40B4-BE49-F238E27FC236}">
                <a16:creationId xmlns:a16="http://schemas.microsoft.com/office/drawing/2014/main" id="{9C9FC19E-50D5-23D2-1DC4-C04BE6963B76}"/>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9" name="Picture 8">
            <a:extLst>
              <a:ext uri="{FF2B5EF4-FFF2-40B4-BE49-F238E27FC236}">
                <a16:creationId xmlns:a16="http://schemas.microsoft.com/office/drawing/2014/main" id="{823B63D1-B68C-BADC-A27B-3FC59A44949B}"/>
              </a:ext>
            </a:extLst>
          </p:cNvPr>
          <p:cNvPicPr>
            <a:picLocks noChangeAspect="1"/>
          </p:cNvPicPr>
          <p:nvPr/>
        </p:nvPicPr>
        <p:blipFill>
          <a:blip r:embed="rId3"/>
          <a:stretch>
            <a:fillRect/>
          </a:stretch>
        </p:blipFill>
        <p:spPr>
          <a:xfrm>
            <a:off x="1643183" y="219439"/>
            <a:ext cx="9755502" cy="6419121"/>
          </a:xfrm>
          <a:prstGeom prst="rect">
            <a:avLst/>
          </a:prstGeom>
        </p:spPr>
      </p:pic>
      <p:sp>
        <p:nvSpPr>
          <p:cNvPr id="10" name="TextBox 9">
            <a:extLst>
              <a:ext uri="{FF2B5EF4-FFF2-40B4-BE49-F238E27FC236}">
                <a16:creationId xmlns:a16="http://schemas.microsoft.com/office/drawing/2014/main" id="{DE71183D-6A9A-67EE-1FB2-C6C45B031B18}"/>
              </a:ext>
            </a:extLst>
          </p:cNvPr>
          <p:cNvSpPr txBox="1"/>
          <p:nvPr/>
        </p:nvSpPr>
        <p:spPr>
          <a:xfrm>
            <a:off x="1553228" y="6550223"/>
            <a:ext cx="3369501" cy="307777"/>
          </a:xfrm>
          <a:prstGeom prst="rect">
            <a:avLst/>
          </a:prstGeom>
          <a:noFill/>
        </p:spPr>
        <p:txBody>
          <a:bodyPr wrap="square" rtlCol="0">
            <a:spAutoFit/>
          </a:bodyPr>
          <a:lstStyle/>
          <a:p>
            <a:r>
              <a:rPr lang="en-US" dirty="0"/>
              <a:t>Source </a:t>
            </a:r>
            <a:r>
              <a:rPr lang="en-US" dirty="0">
                <a:hlinkClick r:id="rId4"/>
              </a:rPr>
              <a:t>link</a:t>
            </a:r>
            <a:r>
              <a:rPr lang="en-US" dirty="0"/>
              <a:t>.</a:t>
            </a:r>
          </a:p>
        </p:txBody>
      </p:sp>
    </p:spTree>
    <p:extLst>
      <p:ext uri="{BB962C8B-B14F-4D97-AF65-F5344CB8AC3E}">
        <p14:creationId xmlns:p14="http://schemas.microsoft.com/office/powerpoint/2010/main" val="286736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91F3BB1-6D6A-1472-6899-5BD25FF3A448}"/>
              </a:ext>
            </a:extLst>
          </p:cNvPr>
          <p:cNvGraphicFramePr>
            <a:graphicFrameLocks noChangeAspect="1"/>
          </p:cNvGraphicFramePr>
          <p:nvPr>
            <p:extLst>
              <p:ext uri="{D42A27DB-BD31-4B8C-83A1-F6EECF244321}">
                <p14:modId xmlns:p14="http://schemas.microsoft.com/office/powerpoint/2010/main" val="1967063205"/>
              </p:ext>
            </p:extLst>
          </p:nvPr>
        </p:nvGraphicFramePr>
        <p:xfrm>
          <a:off x="9106930" y="1922952"/>
          <a:ext cx="3085070" cy="4118722"/>
        </p:xfrm>
        <a:graphic>
          <a:graphicData uri="http://schemas.openxmlformats.org/presentationml/2006/ole">
            <mc:AlternateContent xmlns:mc="http://schemas.openxmlformats.org/markup-compatibility/2006">
              <mc:Choice xmlns:v="urn:schemas-microsoft-com:vml" Requires="v">
                <p:oleObj name="Bitmap Image" r:id="rId3" imgW="2838600" imgH="3486240" progId="PBrush">
                  <p:embed/>
                </p:oleObj>
              </mc:Choice>
              <mc:Fallback>
                <p:oleObj name="Bitmap Image" r:id="rId3" imgW="2838600" imgH="3486240" progId="PBrush">
                  <p:embed/>
                  <p:pic>
                    <p:nvPicPr>
                      <p:cNvPr id="0" name=""/>
                      <p:cNvPicPr/>
                      <p:nvPr/>
                    </p:nvPicPr>
                    <p:blipFill>
                      <a:blip r:embed="rId4"/>
                      <a:stretch>
                        <a:fillRect/>
                      </a:stretch>
                    </p:blipFill>
                    <p:spPr>
                      <a:xfrm>
                        <a:off x="9106930" y="1922952"/>
                        <a:ext cx="3085070" cy="4118722"/>
                      </a:xfrm>
                      <a:prstGeom prst="rect">
                        <a:avLst/>
                      </a:prstGeom>
                    </p:spPr>
                  </p:pic>
                </p:oleObj>
              </mc:Fallback>
            </mc:AlternateContent>
          </a:graphicData>
        </a:graphic>
      </p:graphicFrame>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Inaccuracies in IRA Assessments</a:t>
            </a:r>
            <a:endParaRPr dirty="0">
              <a:latin typeface="Overpass Black"/>
              <a:ea typeface="Overpass Black"/>
              <a:cs typeface="Overpass Black"/>
              <a:sym typeface="Overpass Black"/>
            </a:endParaRPr>
          </a:p>
        </p:txBody>
      </p:sp>
      <p:sp>
        <p:nvSpPr>
          <p:cNvPr id="140" name="Google Shape;140;p18"/>
          <p:cNvSpPr txBox="1">
            <a:spLocks noGrp="1"/>
          </p:cNvSpPr>
          <p:nvPr>
            <p:ph type="body" idx="1"/>
          </p:nvPr>
        </p:nvSpPr>
        <p:spPr>
          <a:xfrm>
            <a:off x="1309606" y="1837235"/>
            <a:ext cx="8687009" cy="368859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Font typeface="Overpass"/>
              <a:buChar char="•"/>
            </a:pPr>
            <a:r>
              <a:rPr lang="en-US" sz="2400" dirty="0">
                <a:latin typeface="Overpass"/>
                <a:ea typeface="Overpass"/>
                <a:cs typeface="Overpass"/>
                <a:sym typeface="Overpass"/>
              </a:rPr>
              <a:t>Prominent modeling grossly overestimates IRA additionality</a:t>
            </a:r>
          </a:p>
          <a:p>
            <a:pPr marL="685800" lvl="1" indent="-228600">
              <a:spcBef>
                <a:spcPts val="0"/>
              </a:spcBef>
              <a:buSzPts val="2000"/>
              <a:buFont typeface="Overpass"/>
              <a:buChar char="•"/>
            </a:pPr>
            <a:r>
              <a:rPr lang="en-US" sz="2000" dirty="0">
                <a:latin typeface="Overpass"/>
                <a:ea typeface="Overpass"/>
                <a:cs typeface="Overpass"/>
                <a:sym typeface="Overpass"/>
              </a:rPr>
              <a:t>Practitioners: binding constraints tied to regulatory conditions</a:t>
            </a:r>
          </a:p>
          <a:p>
            <a:pPr marL="228600" lvl="0" indent="-228600" algn="l" rtl="0">
              <a:lnSpc>
                <a:spcPct val="90000"/>
              </a:lnSpc>
              <a:spcBef>
                <a:spcPts val="1000"/>
              </a:spcBef>
              <a:spcAft>
                <a:spcPts val="0"/>
              </a:spcAft>
              <a:buClr>
                <a:schemeClr val="dk1"/>
              </a:buClr>
              <a:buSzPts val="2000"/>
              <a:buFont typeface="Overpass"/>
              <a:buChar char="•"/>
            </a:pPr>
            <a:r>
              <a:rPr lang="en-US" sz="2400" dirty="0">
                <a:latin typeface="Overpass"/>
                <a:ea typeface="Overpass"/>
                <a:cs typeface="Overpass"/>
                <a:sym typeface="Overpass"/>
              </a:rPr>
              <a:t>Informative studies must model reality:</a:t>
            </a:r>
          </a:p>
          <a:p>
            <a:pPr marL="685800" lvl="1" indent="-228600">
              <a:spcBef>
                <a:spcPts val="1000"/>
              </a:spcBef>
              <a:buSzPts val="2000"/>
              <a:buFont typeface="Overpass"/>
              <a:buChar char="•"/>
            </a:pPr>
            <a:r>
              <a:rPr lang="en-US" sz="2000" dirty="0">
                <a:latin typeface="Overpass"/>
                <a:ea typeface="Overpass"/>
                <a:cs typeface="Overpass"/>
                <a:sym typeface="Overpass"/>
              </a:rPr>
              <a:t>Private clean premium (alters baseline)</a:t>
            </a:r>
          </a:p>
          <a:p>
            <a:pPr marL="685800" lvl="1" indent="-228600">
              <a:spcBef>
                <a:spcPts val="1000"/>
              </a:spcBef>
              <a:buSzPts val="2000"/>
              <a:buFont typeface="Overpass"/>
              <a:buChar char="•"/>
            </a:pPr>
            <a:r>
              <a:rPr lang="en-US" sz="2000" dirty="0">
                <a:latin typeface="Overpass"/>
                <a:ea typeface="Overpass"/>
                <a:cs typeface="Overpass"/>
                <a:sym typeface="Overpass"/>
              </a:rPr>
              <a:t>Actual and planned generation and transmission expansion</a:t>
            </a:r>
          </a:p>
          <a:p>
            <a:pPr marL="685800" lvl="1" indent="-228600">
              <a:spcBef>
                <a:spcPts val="1000"/>
              </a:spcBef>
              <a:buSzPts val="2000"/>
              <a:buFont typeface="Overpass"/>
              <a:buChar char="•"/>
            </a:pPr>
            <a:r>
              <a:rPr lang="en-US" sz="2000" dirty="0">
                <a:latin typeface="Overpass"/>
                <a:ea typeface="Overpass"/>
                <a:cs typeface="Overpass"/>
                <a:sym typeface="Overpass"/>
              </a:rPr>
              <a:t>Transmission congestion &amp; generator curtailment patterns </a:t>
            </a:r>
          </a:p>
          <a:p>
            <a:pPr marL="685800" lvl="1" indent="-228600">
              <a:spcBef>
                <a:spcPts val="1000"/>
              </a:spcBef>
              <a:buSzPts val="2000"/>
              <a:buFont typeface="Overpass"/>
              <a:buChar char="•"/>
            </a:pPr>
            <a:r>
              <a:rPr lang="en-US" sz="2000" dirty="0">
                <a:latin typeface="Overpass"/>
                <a:ea typeface="Overpass"/>
                <a:cs typeface="Overpass"/>
                <a:sym typeface="Overpass"/>
              </a:rPr>
              <a:t>Generator interconnection conditions </a:t>
            </a:r>
          </a:p>
          <a:p>
            <a:pPr marL="685800" lvl="1" indent="-228600">
              <a:spcBef>
                <a:spcPts val="1000"/>
              </a:spcBef>
              <a:buSzPts val="2000"/>
              <a:buFont typeface="Overpass"/>
              <a:buChar char="•"/>
            </a:pPr>
            <a:r>
              <a:rPr lang="en-US" sz="2000" dirty="0">
                <a:latin typeface="Overpass"/>
                <a:ea typeface="Overpass"/>
                <a:cs typeface="Overpass"/>
                <a:sym typeface="Overpass"/>
              </a:rPr>
              <a:t>Anticipated permitting and siting timelines &amp; costs </a:t>
            </a:r>
          </a:p>
          <a:p>
            <a:pPr marL="685800" lvl="1" indent="-228600">
              <a:spcBef>
                <a:spcPts val="1000"/>
              </a:spcBef>
              <a:buSzPts val="2000"/>
              <a:buFont typeface="Overpass"/>
              <a:buChar char="•"/>
            </a:pPr>
            <a:r>
              <a:rPr lang="en-US" sz="2000" dirty="0">
                <a:latin typeface="Overpass"/>
                <a:sym typeface="Overpass"/>
              </a:rPr>
              <a:t>Market rules and reliability standards evolution</a:t>
            </a:r>
          </a:p>
          <a:p>
            <a:pPr marL="685800" lvl="1" indent="-228600">
              <a:spcBef>
                <a:spcPts val="1000"/>
              </a:spcBef>
              <a:buSzPts val="2000"/>
              <a:buFont typeface="Overpass"/>
              <a:buChar char="•"/>
            </a:pPr>
            <a:r>
              <a:rPr lang="en-US" sz="2000" dirty="0">
                <a:latin typeface="Overpass"/>
                <a:sym typeface="Overpass"/>
              </a:rPr>
              <a:t>Granularity of effects: regional, except state level for siting</a:t>
            </a:r>
            <a:endParaRPr dirty="0">
              <a:latin typeface="Overpass"/>
              <a:sym typeface="Overpass"/>
            </a:endParaRPr>
          </a:p>
        </p:txBody>
      </p:sp>
      <p:cxnSp>
        <p:nvCxnSpPr>
          <p:cNvPr id="141" name="Google Shape;141;p1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5" name="TextBox 4">
            <a:extLst>
              <a:ext uri="{FF2B5EF4-FFF2-40B4-BE49-F238E27FC236}">
                <a16:creationId xmlns:a16="http://schemas.microsoft.com/office/drawing/2014/main" id="{6C525C38-B9B4-6A65-DE41-81D4B4B66BF6}"/>
              </a:ext>
            </a:extLst>
          </p:cNvPr>
          <p:cNvSpPr txBox="1"/>
          <p:nvPr/>
        </p:nvSpPr>
        <p:spPr>
          <a:xfrm>
            <a:off x="1529149" y="6492875"/>
            <a:ext cx="7256505" cy="246221"/>
          </a:xfrm>
          <a:prstGeom prst="rect">
            <a:avLst/>
          </a:prstGeom>
          <a:noFill/>
        </p:spPr>
        <p:txBody>
          <a:bodyPr wrap="square">
            <a:spAutoFit/>
          </a:bodyPr>
          <a:lstStyle/>
          <a:p>
            <a:r>
              <a:rPr lang="en-US" sz="1000" dirty="0"/>
              <a:t>See more: </a:t>
            </a:r>
            <a:r>
              <a:rPr lang="en-US" sz="1000" dirty="0">
                <a:hlinkClick r:id="rId5"/>
              </a:rPr>
              <a:t>https://www.rstreet.org/2022/08/09/think-the-inflation-reduction-act-is-a-climate-savior-think-again/</a:t>
            </a:r>
            <a:r>
              <a:rPr lang="en-US" sz="1000" dirty="0"/>
              <a:t> </a:t>
            </a:r>
          </a:p>
        </p:txBody>
      </p:sp>
      <p:sp>
        <p:nvSpPr>
          <p:cNvPr id="7" name="TextBox 6">
            <a:extLst>
              <a:ext uri="{FF2B5EF4-FFF2-40B4-BE49-F238E27FC236}">
                <a16:creationId xmlns:a16="http://schemas.microsoft.com/office/drawing/2014/main" id="{E861CA0F-DEC8-CA7B-9D2B-B8A02AD20AC1}"/>
              </a:ext>
            </a:extLst>
          </p:cNvPr>
          <p:cNvSpPr txBox="1"/>
          <p:nvPr/>
        </p:nvSpPr>
        <p:spPr>
          <a:xfrm>
            <a:off x="8304771" y="6333836"/>
            <a:ext cx="3887229" cy="553998"/>
          </a:xfrm>
          <a:prstGeom prst="rect">
            <a:avLst/>
          </a:prstGeom>
          <a:noFill/>
        </p:spPr>
        <p:txBody>
          <a:bodyPr wrap="square">
            <a:spAutoFit/>
          </a:bodyPr>
          <a:lstStyle/>
          <a:p>
            <a:r>
              <a:rPr lang="en-US" sz="1000" dirty="0"/>
              <a:t>Source: </a:t>
            </a:r>
            <a:r>
              <a:rPr lang="en-US" sz="1000" dirty="0">
                <a:hlinkClick r:id="rId6"/>
              </a:rPr>
              <a:t>https://repeatproject.org/docs/REPEAT_IRA_Prelminary_Report_2022-08-04.pdf</a:t>
            </a:r>
            <a:r>
              <a:rPr lang="en-US" sz="1000" dirty="0"/>
              <a:t> </a:t>
            </a:r>
          </a:p>
        </p:txBody>
      </p:sp>
    </p:spTree>
    <p:extLst>
      <p:ext uri="{BB962C8B-B14F-4D97-AF65-F5344CB8AC3E}">
        <p14:creationId xmlns:p14="http://schemas.microsoft.com/office/powerpoint/2010/main" val="167137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IRA Deployment Effects</a:t>
            </a:r>
            <a:endParaRPr dirty="0">
              <a:latin typeface="Overpass Black"/>
              <a:ea typeface="Overpass Black"/>
              <a:cs typeface="Overpass Black"/>
              <a:sym typeface="Overpass Black"/>
            </a:endParaRPr>
          </a:p>
        </p:txBody>
      </p:sp>
      <p:sp>
        <p:nvSpPr>
          <p:cNvPr id="140" name="Google Shape;140;p18"/>
          <p:cNvSpPr txBox="1">
            <a:spLocks noGrp="1"/>
          </p:cNvSpPr>
          <p:nvPr>
            <p:ph type="body" idx="1"/>
          </p:nvPr>
        </p:nvSpPr>
        <p:spPr>
          <a:xfrm>
            <a:off x="1309607" y="1837235"/>
            <a:ext cx="8674652" cy="3688597"/>
          </a:xfrm>
          <a:prstGeom prst="rect">
            <a:avLst/>
          </a:prstGeom>
          <a:noFill/>
          <a:ln>
            <a:noFill/>
          </a:ln>
        </p:spPr>
        <p:txBody>
          <a:bodyPr spcFirstLastPara="1" wrap="square" lIns="91425" tIns="45700" rIns="91425" bIns="45700" anchor="t" anchorCtr="0">
            <a:noAutofit/>
          </a:bodyPr>
          <a:lstStyle/>
          <a:p>
            <a:pPr marL="228600" indent="-228600">
              <a:buSzPts val="2000"/>
              <a:buFont typeface="Overpass"/>
              <a:buChar char="•"/>
            </a:pPr>
            <a:r>
              <a:rPr lang="en-US" sz="2400" dirty="0">
                <a:latin typeface="Overpass"/>
                <a:sym typeface="Overpass"/>
              </a:rPr>
              <a:t>Primary: shifts financing for destined projects</a:t>
            </a:r>
          </a:p>
          <a:p>
            <a:pPr marL="685800" lvl="1" indent="-228600">
              <a:spcBef>
                <a:spcPts val="1000"/>
              </a:spcBef>
              <a:buFont typeface="Overpass"/>
              <a:buChar char="•"/>
            </a:pPr>
            <a:r>
              <a:rPr lang="en-US" dirty="0">
                <a:latin typeface="Overpass"/>
                <a:sym typeface="Overpass"/>
              </a:rPr>
              <a:t>Most beneficiaries are projects already planned</a:t>
            </a:r>
          </a:p>
          <a:p>
            <a:pPr marL="685800" lvl="1" indent="-228600">
              <a:spcBef>
                <a:spcPts val="1000"/>
              </a:spcBef>
              <a:buFont typeface="Overpass"/>
              <a:buChar char="•"/>
            </a:pPr>
            <a:r>
              <a:rPr lang="en-US" dirty="0">
                <a:latin typeface="Overpass"/>
                <a:sym typeface="Overpass"/>
              </a:rPr>
              <a:t>Vertically integrated utilities benefit most (infrastructure act funds and tax credits advantages)</a:t>
            </a:r>
          </a:p>
          <a:p>
            <a:pPr marL="228600" indent="-228600">
              <a:buSzPts val="2000"/>
              <a:buFont typeface="Overpass"/>
              <a:buChar char="•"/>
            </a:pPr>
            <a:r>
              <a:rPr lang="en-US" sz="2400" dirty="0">
                <a:latin typeface="Overpass"/>
                <a:sym typeface="Overpass"/>
              </a:rPr>
              <a:t>Secondary: marginal additional mature tech projects </a:t>
            </a:r>
          </a:p>
          <a:p>
            <a:pPr marL="685800" lvl="1" indent="-228600">
              <a:buSzPts val="2000"/>
              <a:buFont typeface="Overpass"/>
              <a:buChar char="•"/>
            </a:pPr>
            <a:r>
              <a:rPr lang="en-US" sz="2000" dirty="0">
                <a:latin typeface="Overpass"/>
                <a:sym typeface="Overpass"/>
              </a:rPr>
              <a:t>Tips some storage &gt; gas </a:t>
            </a:r>
            <a:r>
              <a:rPr lang="en-US" sz="2000" dirty="0" err="1">
                <a:latin typeface="Overpass"/>
                <a:sym typeface="Overpass"/>
              </a:rPr>
              <a:t>peakers</a:t>
            </a:r>
            <a:r>
              <a:rPr lang="en-US" sz="2000" dirty="0">
                <a:latin typeface="Overpass"/>
                <a:sym typeface="Overpass"/>
              </a:rPr>
              <a:t> </a:t>
            </a:r>
          </a:p>
          <a:p>
            <a:pPr marL="228600" indent="-228600">
              <a:buSzPts val="2000"/>
              <a:buFont typeface="Overpass"/>
              <a:buChar char="•"/>
            </a:pPr>
            <a:r>
              <a:rPr lang="en-US" sz="2400" dirty="0">
                <a:latin typeface="Overpass"/>
                <a:sym typeface="Overpass"/>
              </a:rPr>
              <a:t>Tertiary: additional uneconomic (nascent tech) projects </a:t>
            </a:r>
          </a:p>
          <a:p>
            <a:pPr marL="685800" lvl="1" indent="-228600">
              <a:buSzPts val="2000"/>
              <a:buFont typeface="Overpass"/>
              <a:buChar char="•"/>
            </a:pPr>
            <a:r>
              <a:rPr lang="en-US" sz="2000" dirty="0">
                <a:latin typeface="Overpass"/>
                <a:sym typeface="Overpass"/>
              </a:rPr>
              <a:t>E.g., de-risks demonstrations</a:t>
            </a:r>
          </a:p>
          <a:p>
            <a:pPr marL="228600" indent="-228600">
              <a:buSzPts val="2000"/>
              <a:buFont typeface="Overpass"/>
              <a:buChar char="•"/>
            </a:pPr>
            <a:r>
              <a:rPr lang="en-US" sz="2400" dirty="0">
                <a:latin typeface="Overpass"/>
                <a:sym typeface="Overpass"/>
              </a:rPr>
              <a:t>Key deployment variable: regulatory environment </a:t>
            </a:r>
          </a:p>
          <a:p>
            <a:pPr marL="685800" lvl="1" indent="-228600">
              <a:buSzPts val="2000"/>
              <a:buFont typeface="Overpass"/>
              <a:buChar char="•"/>
            </a:pPr>
            <a:r>
              <a:rPr lang="en-US" sz="2000" u="sng" dirty="0">
                <a:latin typeface="Overpass"/>
                <a:sym typeface="Overpass"/>
              </a:rPr>
              <a:t>w/ or w/o IRA</a:t>
            </a:r>
          </a:p>
        </p:txBody>
      </p:sp>
      <p:cxnSp>
        <p:nvCxnSpPr>
          <p:cNvPr id="141" name="Google Shape;141;p1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4" name="TextBox 3">
            <a:extLst>
              <a:ext uri="{FF2B5EF4-FFF2-40B4-BE49-F238E27FC236}">
                <a16:creationId xmlns:a16="http://schemas.microsoft.com/office/drawing/2014/main" id="{4A75307F-755B-A50F-3CD4-643D61D406B2}"/>
              </a:ext>
            </a:extLst>
          </p:cNvPr>
          <p:cNvSpPr txBox="1"/>
          <p:nvPr/>
        </p:nvSpPr>
        <p:spPr>
          <a:xfrm>
            <a:off x="1463681" y="6540340"/>
            <a:ext cx="9624448" cy="276999"/>
          </a:xfrm>
          <a:prstGeom prst="rect">
            <a:avLst/>
          </a:prstGeom>
          <a:noFill/>
        </p:spPr>
        <p:txBody>
          <a:bodyPr wrap="square">
            <a:spAutoFit/>
          </a:bodyPr>
          <a:lstStyle/>
          <a:p>
            <a:r>
              <a:rPr lang="en-US" sz="1200" dirty="0"/>
              <a:t>BoA source: </a:t>
            </a:r>
            <a:r>
              <a:rPr lang="en-US" sz="1200" dirty="0">
                <a:hlinkClick r:id="rId3"/>
              </a:rPr>
              <a:t>https://www.utilitydive.com/news/inflation-reduction-act-clean-energy-boa-bank-of-america/631608/</a:t>
            </a:r>
            <a:r>
              <a:rPr lang="en-US" sz="1200" dirty="0"/>
              <a:t> </a:t>
            </a:r>
          </a:p>
        </p:txBody>
      </p:sp>
      <p:sp>
        <p:nvSpPr>
          <p:cNvPr id="5" name="TextBox 4">
            <a:extLst>
              <a:ext uri="{FF2B5EF4-FFF2-40B4-BE49-F238E27FC236}">
                <a16:creationId xmlns:a16="http://schemas.microsoft.com/office/drawing/2014/main" id="{212EB751-567C-1874-A888-A7C3A3B75118}"/>
              </a:ext>
            </a:extLst>
          </p:cNvPr>
          <p:cNvSpPr txBox="1"/>
          <p:nvPr/>
        </p:nvSpPr>
        <p:spPr>
          <a:xfrm>
            <a:off x="9984259" y="1862089"/>
            <a:ext cx="2207741" cy="2308324"/>
          </a:xfrm>
          <a:prstGeom prst="rect">
            <a:avLst/>
          </a:prstGeom>
          <a:noFill/>
        </p:spPr>
        <p:txBody>
          <a:bodyPr wrap="square" rtlCol="0">
            <a:spAutoFit/>
          </a:bodyPr>
          <a:lstStyle/>
          <a:p>
            <a:pPr algn="ctr"/>
            <a:r>
              <a:rPr lang="en-US" sz="1800" b="1" dirty="0">
                <a:solidFill>
                  <a:srgbClr val="FF0000"/>
                </a:solidFill>
              </a:rPr>
              <a:t>Ignoring reg constraints, 67% of clean energy backed by IRA would have occurred anyhow. Actual number likely 80-90%. </a:t>
            </a:r>
          </a:p>
        </p:txBody>
      </p:sp>
      <p:sp>
        <p:nvSpPr>
          <p:cNvPr id="3" name="TextBox 2">
            <a:extLst>
              <a:ext uri="{FF2B5EF4-FFF2-40B4-BE49-F238E27FC236}">
                <a16:creationId xmlns:a16="http://schemas.microsoft.com/office/drawing/2014/main" id="{9C16AEF5-AA34-E090-CF45-68083618F885}"/>
              </a:ext>
            </a:extLst>
          </p:cNvPr>
          <p:cNvSpPr txBox="1"/>
          <p:nvPr/>
        </p:nvSpPr>
        <p:spPr>
          <a:xfrm>
            <a:off x="9316995" y="4573161"/>
            <a:ext cx="2875005" cy="2031325"/>
          </a:xfrm>
          <a:prstGeom prst="rect">
            <a:avLst/>
          </a:prstGeom>
          <a:noFill/>
        </p:spPr>
        <p:txBody>
          <a:bodyPr wrap="square">
            <a:spAutoFit/>
          </a:bodyPr>
          <a:lstStyle/>
          <a:p>
            <a:pPr algn="r">
              <a:buSzPts val="2000"/>
            </a:pPr>
            <a:r>
              <a:rPr lang="en-US" sz="1800" b="1" dirty="0">
                <a:solidFill>
                  <a:srgbClr val="FF0000"/>
                </a:solidFill>
                <a:latin typeface="+mn-lt"/>
                <a:sym typeface="Overpass"/>
              </a:rPr>
              <a:t>BoA:  </a:t>
            </a:r>
          </a:p>
          <a:p>
            <a:pPr algn="r">
              <a:buSzPts val="2000"/>
            </a:pPr>
            <a:r>
              <a:rPr lang="en-US" sz="1800" b="1" dirty="0">
                <a:solidFill>
                  <a:srgbClr val="FF0000"/>
                </a:solidFill>
                <a:latin typeface="+mn-lt"/>
                <a:sym typeface="Overpass"/>
              </a:rPr>
              <a:t>1) Renewables accelerate in least efficient areas </a:t>
            </a:r>
          </a:p>
          <a:p>
            <a:pPr algn="r">
              <a:buSzPts val="2000"/>
            </a:pPr>
            <a:r>
              <a:rPr lang="en-US" sz="1800" b="1" dirty="0">
                <a:solidFill>
                  <a:srgbClr val="FF0000"/>
                </a:solidFill>
                <a:latin typeface="+mn-lt"/>
                <a:sym typeface="Overpass"/>
              </a:rPr>
              <a:t>2) More price volatility &amp; load balancing challenges </a:t>
            </a:r>
            <a:endParaRPr lang="en-US" sz="2800" b="1" dirty="0">
              <a:solidFill>
                <a:srgbClr val="FF0000"/>
              </a:solidFill>
              <a:latin typeface="+mn-lt"/>
              <a:ea typeface="Overpass"/>
              <a:cs typeface="Overpass"/>
              <a:sym typeface="Overpass"/>
            </a:endParaRPr>
          </a:p>
        </p:txBody>
      </p:sp>
    </p:spTree>
    <p:extLst>
      <p:ext uri="{BB962C8B-B14F-4D97-AF65-F5344CB8AC3E}">
        <p14:creationId xmlns:p14="http://schemas.microsoft.com/office/powerpoint/2010/main" val="303998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Pre-IRA Landscape</a:t>
            </a:r>
            <a:endParaRPr dirty="0">
              <a:latin typeface="Overpass Black"/>
              <a:ea typeface="Overpass Black"/>
              <a:cs typeface="Overpass Black"/>
              <a:sym typeface="Overpass Black"/>
            </a:endParaRPr>
          </a:p>
        </p:txBody>
      </p:sp>
      <p:sp>
        <p:nvSpPr>
          <p:cNvPr id="140" name="Google Shape;140;p18"/>
          <p:cNvSpPr txBox="1">
            <a:spLocks noGrp="1"/>
          </p:cNvSpPr>
          <p:nvPr>
            <p:ph type="body" idx="1"/>
          </p:nvPr>
        </p:nvSpPr>
        <p:spPr>
          <a:xfrm>
            <a:off x="122592" y="2644346"/>
            <a:ext cx="4543257" cy="2191125"/>
          </a:xfrm>
          <a:prstGeom prst="rect">
            <a:avLst/>
          </a:prstGeom>
          <a:noFill/>
          <a:ln>
            <a:noFill/>
          </a:ln>
        </p:spPr>
        <p:txBody>
          <a:bodyPr spcFirstLastPara="1" wrap="square" lIns="91425" tIns="45700" rIns="91425" bIns="45700" anchor="t" anchorCtr="0">
            <a:noAutofit/>
          </a:bodyPr>
          <a:lstStyle/>
          <a:p>
            <a:pPr marL="0" indent="0" algn="ctr">
              <a:buSzPts val="2000"/>
              <a:buNone/>
            </a:pPr>
            <a:r>
              <a:rPr lang="en-US" sz="2400" b="1" dirty="0">
                <a:solidFill>
                  <a:srgbClr val="FF0000"/>
                </a:solidFill>
                <a:latin typeface="Overpass"/>
              </a:rPr>
              <a:t>S&amp;P (2022): “energy grid in its current state is nowhere near capable of handling even a fraction of this incoming variable generation”</a:t>
            </a:r>
            <a:endParaRPr sz="3200" b="1" dirty="0">
              <a:solidFill>
                <a:srgbClr val="FF0000"/>
              </a:solidFill>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41" name="Google Shape;141;p1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3" name="TextBox 2">
            <a:extLst>
              <a:ext uri="{FF2B5EF4-FFF2-40B4-BE49-F238E27FC236}">
                <a16:creationId xmlns:a16="http://schemas.microsoft.com/office/drawing/2014/main" id="{877E250F-82BD-DC52-892E-1511D0CF26EC}"/>
              </a:ext>
            </a:extLst>
          </p:cNvPr>
          <p:cNvSpPr txBox="1"/>
          <p:nvPr/>
        </p:nvSpPr>
        <p:spPr>
          <a:xfrm>
            <a:off x="1594022" y="6334780"/>
            <a:ext cx="10429101" cy="276999"/>
          </a:xfrm>
          <a:prstGeom prst="rect">
            <a:avLst/>
          </a:prstGeom>
          <a:noFill/>
        </p:spPr>
        <p:txBody>
          <a:bodyPr wrap="square">
            <a:spAutoFit/>
          </a:bodyPr>
          <a:lstStyle/>
          <a:p>
            <a:r>
              <a:rPr lang="en-US" sz="1200" dirty="0"/>
              <a:t>S&amp;P Source: </a:t>
            </a:r>
            <a:r>
              <a:rPr lang="en-US" sz="1200" dirty="0">
                <a:hlinkClick r:id="rId3"/>
              </a:rPr>
              <a:t>https://www.capitaliq.spglobal.com/web/client?auth=inherit#news/article?id=72172110&amp;KeyProductLinkType=6</a:t>
            </a:r>
            <a:r>
              <a:rPr lang="en-US" sz="1200" dirty="0"/>
              <a:t> </a:t>
            </a:r>
          </a:p>
        </p:txBody>
      </p:sp>
      <p:graphicFrame>
        <p:nvGraphicFramePr>
          <p:cNvPr id="6" name="Object 5">
            <a:extLst>
              <a:ext uri="{FF2B5EF4-FFF2-40B4-BE49-F238E27FC236}">
                <a16:creationId xmlns:a16="http://schemas.microsoft.com/office/drawing/2014/main" id="{F593A471-5952-CB32-C84A-D61C3E550C76}"/>
              </a:ext>
            </a:extLst>
          </p:cNvPr>
          <p:cNvGraphicFramePr>
            <a:graphicFrameLocks noChangeAspect="1"/>
          </p:cNvGraphicFramePr>
          <p:nvPr>
            <p:extLst>
              <p:ext uri="{D42A27DB-BD31-4B8C-83A1-F6EECF244321}">
                <p14:modId xmlns:p14="http://schemas.microsoft.com/office/powerpoint/2010/main" val="1481640112"/>
              </p:ext>
            </p:extLst>
          </p:nvPr>
        </p:nvGraphicFramePr>
        <p:xfrm>
          <a:off x="4712134" y="1976885"/>
          <a:ext cx="7310989" cy="4337911"/>
        </p:xfrm>
        <a:graphic>
          <a:graphicData uri="http://schemas.openxmlformats.org/presentationml/2006/ole">
            <mc:AlternateContent xmlns:mc="http://schemas.openxmlformats.org/markup-compatibility/2006">
              <mc:Choice xmlns:v="urn:schemas-microsoft-com:vml" Requires="v">
                <p:oleObj name="Bitmap Image" r:id="rId4" imgW="5340240" imgH="3168720" progId="PBrush">
                  <p:embed/>
                </p:oleObj>
              </mc:Choice>
              <mc:Fallback>
                <p:oleObj name="Bitmap Image" r:id="rId4" imgW="5340240" imgH="3168720" progId="PBrush">
                  <p:embed/>
                  <p:pic>
                    <p:nvPicPr>
                      <p:cNvPr id="0" name=""/>
                      <p:cNvPicPr/>
                      <p:nvPr/>
                    </p:nvPicPr>
                    <p:blipFill>
                      <a:blip r:embed="rId5"/>
                      <a:stretch>
                        <a:fillRect/>
                      </a:stretch>
                    </p:blipFill>
                    <p:spPr>
                      <a:xfrm>
                        <a:off x="4712134" y="1976885"/>
                        <a:ext cx="7310989" cy="433791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B475DFE-C437-A73B-B17D-715BD29E4FD6}"/>
              </a:ext>
            </a:extLst>
          </p:cNvPr>
          <p:cNvSpPr txBox="1"/>
          <p:nvPr/>
        </p:nvSpPr>
        <p:spPr>
          <a:xfrm>
            <a:off x="1594022" y="6572623"/>
            <a:ext cx="10208828" cy="276999"/>
          </a:xfrm>
          <a:prstGeom prst="rect">
            <a:avLst/>
          </a:prstGeom>
          <a:noFill/>
        </p:spPr>
        <p:txBody>
          <a:bodyPr wrap="square">
            <a:spAutoFit/>
          </a:bodyPr>
          <a:lstStyle/>
          <a:p>
            <a:r>
              <a:rPr lang="en-US" sz="1200" b="0" dirty="0">
                <a:solidFill>
                  <a:srgbClr val="0A0A0A"/>
                </a:solidFill>
                <a:effectLst/>
                <a:latin typeface="+mn-lt"/>
              </a:rPr>
              <a:t>Graph source: R Street </a:t>
            </a:r>
            <a:r>
              <a:rPr lang="en-US" sz="1200" b="0" dirty="0">
                <a:solidFill>
                  <a:srgbClr val="0A0A0A"/>
                </a:solidFill>
                <a:effectLst/>
                <a:latin typeface="+mn-lt"/>
                <a:hlinkClick r:id="rId6"/>
              </a:rPr>
              <a:t>analysis</a:t>
            </a:r>
            <a:r>
              <a:rPr lang="en-US" sz="1200" b="0" dirty="0">
                <a:solidFill>
                  <a:srgbClr val="0A0A0A"/>
                </a:solidFill>
                <a:effectLst/>
                <a:latin typeface="+mn-lt"/>
              </a:rPr>
              <a:t> with data from </a:t>
            </a:r>
            <a:r>
              <a:rPr lang="en-US" sz="1200" b="0" dirty="0">
                <a:solidFill>
                  <a:srgbClr val="0A0A0A"/>
                </a:solidFill>
                <a:effectLst/>
                <a:latin typeface="+mn-lt"/>
                <a:hlinkClick r:id="rId7"/>
              </a:rPr>
              <a:t>Lawrence Berkeley Lab</a:t>
            </a:r>
            <a:r>
              <a:rPr lang="en-US" sz="1200" b="0" dirty="0">
                <a:solidFill>
                  <a:srgbClr val="0A0A0A"/>
                </a:solidFill>
                <a:effectLst/>
                <a:latin typeface="+mn-lt"/>
              </a:rPr>
              <a:t> and the </a:t>
            </a:r>
            <a:r>
              <a:rPr lang="en-US" sz="1200" b="0" dirty="0">
                <a:solidFill>
                  <a:srgbClr val="0A0A0A"/>
                </a:solidFill>
                <a:effectLst/>
                <a:latin typeface="+mn-lt"/>
                <a:hlinkClick r:id="rId8"/>
              </a:rPr>
              <a:t>U.S. Energy Information Administration</a:t>
            </a:r>
            <a:r>
              <a:rPr lang="en-US" sz="1200" b="0" dirty="0">
                <a:solidFill>
                  <a:srgbClr val="0A0A0A"/>
                </a:solidFill>
                <a:effectLst/>
                <a:latin typeface="+mn-lt"/>
              </a:rPr>
              <a:t>. </a:t>
            </a:r>
            <a:endParaRPr lang="en-US" sz="1200" dirty="0">
              <a:latin typeface="+mn-lt"/>
            </a:endParaRPr>
          </a:p>
        </p:txBody>
      </p:sp>
    </p:spTree>
    <p:extLst>
      <p:ext uri="{BB962C8B-B14F-4D97-AF65-F5344CB8AC3E}">
        <p14:creationId xmlns:p14="http://schemas.microsoft.com/office/powerpoint/2010/main" val="306410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Prospective IRA Impact</a:t>
            </a:r>
            <a:endParaRPr dirty="0">
              <a:latin typeface="Overpass Black"/>
              <a:ea typeface="Overpass Black"/>
              <a:cs typeface="Overpass Black"/>
              <a:sym typeface="Overpass Black"/>
            </a:endParaRPr>
          </a:p>
        </p:txBody>
      </p:sp>
      <p:sp>
        <p:nvSpPr>
          <p:cNvPr id="140" name="Google Shape;140;p18"/>
          <p:cNvSpPr txBox="1">
            <a:spLocks noGrp="1"/>
          </p:cNvSpPr>
          <p:nvPr>
            <p:ph type="body" idx="1"/>
          </p:nvPr>
        </p:nvSpPr>
        <p:spPr>
          <a:xfrm>
            <a:off x="78093" y="2162432"/>
            <a:ext cx="6455229" cy="3363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Font typeface="Overpass"/>
              <a:buChar char="•"/>
            </a:pPr>
            <a:r>
              <a:rPr lang="en-US" sz="3200" dirty="0">
                <a:latin typeface="Overpass"/>
                <a:ea typeface="Overpass"/>
                <a:cs typeface="Overpass"/>
                <a:sym typeface="Overpass"/>
              </a:rPr>
              <a:t>Wind &amp; solar financing (67-90% wealth transfer)</a:t>
            </a:r>
          </a:p>
          <a:p>
            <a:pPr marL="685800" lvl="1" indent="-228600">
              <a:lnSpc>
                <a:spcPct val="100000"/>
              </a:lnSpc>
              <a:spcBef>
                <a:spcPts val="0"/>
              </a:spcBef>
              <a:buSzPts val="2000"/>
              <a:buFont typeface="Overpass"/>
              <a:buChar char="•"/>
            </a:pPr>
            <a:r>
              <a:rPr lang="en-US" sz="2800" dirty="0">
                <a:latin typeface="Overpass"/>
                <a:ea typeface="Overpass"/>
                <a:cs typeface="Overpass"/>
                <a:sym typeface="Overpass"/>
              </a:rPr>
              <a:t>Additionality: storage, clean firm (shifts tech choice)</a:t>
            </a:r>
          </a:p>
          <a:p>
            <a:pPr marL="228600" lvl="0" indent="-228600" algn="l" rtl="0">
              <a:lnSpc>
                <a:spcPct val="100000"/>
              </a:lnSpc>
              <a:spcBef>
                <a:spcPts val="0"/>
              </a:spcBef>
              <a:spcAft>
                <a:spcPts val="0"/>
              </a:spcAft>
              <a:buClr>
                <a:schemeClr val="dk1"/>
              </a:buClr>
              <a:buSzPts val="2000"/>
              <a:buFont typeface="Overpass"/>
              <a:buChar char="•"/>
            </a:pPr>
            <a:r>
              <a:rPr lang="en-US" sz="3200" dirty="0">
                <a:latin typeface="Overpass"/>
                <a:ea typeface="Overpass"/>
                <a:cs typeface="Overpass"/>
                <a:sym typeface="Overpass"/>
              </a:rPr>
              <a:t>Pro-IRA studies errors: did not model reality (appendix)</a:t>
            </a:r>
          </a:p>
          <a:p>
            <a:pPr marL="685800" lvl="1" indent="-228600">
              <a:lnSpc>
                <a:spcPct val="100000"/>
              </a:lnSpc>
              <a:spcBef>
                <a:spcPts val="0"/>
              </a:spcBef>
              <a:buSzPts val="2000"/>
              <a:buFont typeface="Overpass"/>
              <a:buChar char="•"/>
            </a:pPr>
            <a:r>
              <a:rPr lang="en-US" sz="2800" dirty="0">
                <a:latin typeface="Overpass"/>
                <a:ea typeface="Overpass"/>
                <a:cs typeface="Overpass"/>
                <a:sym typeface="Overpass"/>
              </a:rPr>
              <a:t>Renewables: permitting &amp; regulation constrained</a:t>
            </a:r>
            <a:endParaRPr sz="2800"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41" name="Google Shape;141;p1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3" name="TextBox 2">
            <a:extLst>
              <a:ext uri="{FF2B5EF4-FFF2-40B4-BE49-F238E27FC236}">
                <a16:creationId xmlns:a16="http://schemas.microsoft.com/office/drawing/2014/main" id="{E0F04DD1-1A20-4713-1DA7-5907E3D507E8}"/>
              </a:ext>
            </a:extLst>
          </p:cNvPr>
          <p:cNvSpPr txBox="1"/>
          <p:nvPr/>
        </p:nvSpPr>
        <p:spPr>
          <a:xfrm>
            <a:off x="3046971" y="6336550"/>
            <a:ext cx="7422246" cy="312650"/>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dirty="0">
                <a:latin typeface="Calibri" panose="020F0502020204030204" pitchFamily="34" charset="0"/>
                <a:ea typeface="Calibri" panose="020F0502020204030204" pitchFamily="34" charset="0"/>
                <a:cs typeface="Times New Roman" panose="02020603050405020304" pitchFamily="18" charset="0"/>
              </a:rPr>
              <a:t>2022 R Street </a:t>
            </a:r>
            <a:r>
              <a:rPr lang="en-US" dirty="0">
                <a:latin typeface="Calibri" panose="020F0502020204030204" pitchFamily="34" charset="0"/>
                <a:ea typeface="Calibri" panose="020F0502020204030204" pitchFamily="34" charset="0"/>
                <a:cs typeface="Times New Roman" panose="02020603050405020304" pitchFamily="18" charset="0"/>
                <a:hlinkClick r:id="rId3"/>
              </a:rPr>
              <a:t>assessment</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a:latin typeface="Calibri" panose="020F0502020204030204" pitchFamily="34" charset="0"/>
                <a:ea typeface="Calibri" panose="020F0502020204030204" pitchFamily="34" charset="0"/>
                <a:cs typeface="Times New Roman" panose="02020603050405020304" pitchFamily="18" charset="0"/>
                <a:hlinkClick r:id="rId4"/>
              </a:rPr>
              <a:t>2022</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a:latin typeface="Calibri" panose="020F0502020204030204" pitchFamily="34" charset="0"/>
                <a:ea typeface="Calibri" panose="020F0502020204030204" pitchFamily="34" charset="0"/>
                <a:cs typeface="Times New Roman" panose="02020603050405020304" pitchFamily="18" charset="0"/>
                <a:hlinkClick r:id="rId5"/>
              </a:rPr>
              <a:t>2023</a:t>
            </a:r>
            <a:r>
              <a:rPr lang="en-US" dirty="0">
                <a:latin typeface="Calibri" panose="020F0502020204030204" pitchFamily="34" charset="0"/>
                <a:ea typeface="Calibri" panose="020F0502020204030204" pitchFamily="34" charset="0"/>
                <a:cs typeface="Times New Roman" panose="02020603050405020304" pitchFamily="18" charset="0"/>
              </a:rPr>
              <a:t> R Street Congressional testimony.</a:t>
            </a:r>
            <a:endPar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C9D4594-2407-D418-7FF9-6606858C9B18}"/>
              </a:ext>
            </a:extLst>
          </p:cNvPr>
          <p:cNvSpPr txBox="1"/>
          <p:nvPr/>
        </p:nvSpPr>
        <p:spPr>
          <a:xfrm>
            <a:off x="2319539" y="6649200"/>
            <a:ext cx="6455228" cy="249684"/>
          </a:xfrm>
          <a:prstGeom prst="rect">
            <a:avLst/>
          </a:prstGeom>
          <a:noFill/>
        </p:spPr>
        <p:txBody>
          <a:bodyPr wrap="square">
            <a:spAutoFit/>
          </a:bodyPr>
          <a:lstStyle/>
          <a:p>
            <a:pPr marL="0" marR="0">
              <a:lnSpc>
                <a:spcPct val="107000"/>
              </a:lnSpc>
              <a:spcBef>
                <a:spcPts val="0"/>
              </a:spcBef>
              <a:spcAft>
                <a:spcPts val="800"/>
              </a:spcAft>
            </a:pPr>
            <a:r>
              <a:rPr 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Modeling reality: </a:t>
            </a:r>
            <a:r>
              <a:rPr 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6"/>
              </a:rPr>
              <a:t>https://www.rstreet.org/2022/08/09/think-the-inflation-reduction-act-is-a-climate-savior-think-again/</a:t>
            </a:r>
            <a:r>
              <a:rPr 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94B8DA61-2B79-FD37-3CFB-A4B1DDF4C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8300" y="2162433"/>
            <a:ext cx="6033699" cy="401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5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A4E83589-FE5C-668C-5969-8006840BD4D3}"/>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5AFF1EE4-FFA8-9463-5911-83974847D60A}"/>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Recent IRA Evaluations</a:t>
            </a:r>
            <a:endParaRPr dirty="0">
              <a:latin typeface="Overpass Black"/>
              <a:ea typeface="Overpass Black"/>
              <a:cs typeface="Overpass Black"/>
              <a:sym typeface="Overpass Black"/>
            </a:endParaRPr>
          </a:p>
        </p:txBody>
      </p:sp>
      <p:cxnSp>
        <p:nvCxnSpPr>
          <p:cNvPr id="141" name="Google Shape;141;p18">
            <a:extLst>
              <a:ext uri="{FF2B5EF4-FFF2-40B4-BE49-F238E27FC236}">
                <a16:creationId xmlns:a16="http://schemas.microsoft.com/office/drawing/2014/main" id="{C38B7FF0-6A0B-DD6A-4646-7EEEB8066468}"/>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3" name="TextBox 2">
            <a:extLst>
              <a:ext uri="{FF2B5EF4-FFF2-40B4-BE49-F238E27FC236}">
                <a16:creationId xmlns:a16="http://schemas.microsoft.com/office/drawing/2014/main" id="{5E85DC56-AAE3-B5F1-F236-432A3694D664}"/>
              </a:ext>
            </a:extLst>
          </p:cNvPr>
          <p:cNvSpPr txBox="1"/>
          <p:nvPr/>
        </p:nvSpPr>
        <p:spPr>
          <a:xfrm>
            <a:off x="2570966" y="6492875"/>
            <a:ext cx="6093912" cy="307777"/>
          </a:xfrm>
          <a:prstGeom prst="rect">
            <a:avLst/>
          </a:prstGeom>
          <a:noFill/>
        </p:spPr>
        <p:txBody>
          <a:bodyPr wrap="square">
            <a:spAutoFit/>
          </a:bodyPr>
          <a:lstStyle/>
          <a:p>
            <a:r>
              <a:rPr lang="en-US" i="1" dirty="0"/>
              <a:t>Sources: EIA Annual Energy Outlook (AEO) </a:t>
            </a:r>
            <a:r>
              <a:rPr lang="en-US" dirty="0">
                <a:hlinkClick r:id="rId3"/>
              </a:rPr>
              <a:t>2023</a:t>
            </a:r>
            <a:r>
              <a:rPr lang="en-US" i="1" dirty="0"/>
              <a:t> and </a:t>
            </a:r>
            <a:r>
              <a:rPr lang="en-US" dirty="0">
                <a:hlinkClick r:id="rId4"/>
              </a:rPr>
              <a:t>2025</a:t>
            </a:r>
            <a:endParaRPr lang="en-US" dirty="0"/>
          </a:p>
        </p:txBody>
      </p:sp>
      <p:graphicFrame>
        <p:nvGraphicFramePr>
          <p:cNvPr id="2" name="Chart 1">
            <a:extLst>
              <a:ext uri="{FF2B5EF4-FFF2-40B4-BE49-F238E27FC236}">
                <a16:creationId xmlns:a16="http://schemas.microsoft.com/office/drawing/2014/main" id="{B4F71FE7-DE47-733F-2A3F-E7D3CBFD88C9}"/>
              </a:ext>
            </a:extLst>
          </p:cNvPr>
          <p:cNvGraphicFramePr>
            <a:graphicFrameLocks/>
          </p:cNvGraphicFramePr>
          <p:nvPr>
            <p:extLst>
              <p:ext uri="{D42A27DB-BD31-4B8C-83A1-F6EECF244321}">
                <p14:modId xmlns:p14="http://schemas.microsoft.com/office/powerpoint/2010/main" val="2348017395"/>
              </p:ext>
            </p:extLst>
          </p:nvPr>
        </p:nvGraphicFramePr>
        <p:xfrm>
          <a:off x="5451778" y="2083594"/>
          <a:ext cx="6594448" cy="428392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FD99B243-BFD4-67F4-3901-21DB3E75D20A}"/>
              </a:ext>
            </a:extLst>
          </p:cNvPr>
          <p:cNvSpPr txBox="1"/>
          <p:nvPr/>
        </p:nvSpPr>
        <p:spPr>
          <a:xfrm>
            <a:off x="314022" y="2245122"/>
            <a:ext cx="5137756"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Overpass" panose="00000500000000000000" pitchFamily="2" charset="0"/>
              </a:rPr>
              <a:t>2023 EIA projections of capacity growth assumed large increase attributable to IRA subsidies.</a:t>
            </a:r>
            <a:br>
              <a:rPr lang="en-US" sz="1800" dirty="0">
                <a:latin typeface="Overpass" panose="00000500000000000000" pitchFamily="2" charset="0"/>
              </a:rPr>
            </a:br>
            <a:endParaRPr lang="en-US" sz="1800" dirty="0">
              <a:latin typeface="Overpass" panose="00000500000000000000" pitchFamily="2" charset="0"/>
            </a:endParaRPr>
          </a:p>
          <a:p>
            <a:pPr marL="285750" indent="-285750">
              <a:buFont typeface="Arial" panose="020B0604020202020204" pitchFamily="34" charset="0"/>
              <a:buChar char="•"/>
            </a:pPr>
            <a:r>
              <a:rPr lang="en-US" sz="1800" dirty="0">
                <a:latin typeface="Overpass" panose="00000500000000000000" pitchFamily="2" charset="0"/>
              </a:rPr>
              <a:t>2025 AEO shows far lower growth in renewable capacity; much closer to the “no-IRA” scenario from 2023, hinting at reduced effectiveness of subsidies.</a:t>
            </a:r>
            <a:br>
              <a:rPr lang="en-US" sz="1800" dirty="0">
                <a:latin typeface="Overpass" panose="00000500000000000000" pitchFamily="2" charset="0"/>
              </a:rPr>
            </a:br>
            <a:endParaRPr lang="en-US" sz="1800" dirty="0">
              <a:latin typeface="Overpass" panose="00000500000000000000" pitchFamily="2" charset="0"/>
            </a:endParaRPr>
          </a:p>
          <a:p>
            <a:pPr marL="285750" indent="-285750">
              <a:buFont typeface="Arial" panose="020B0604020202020204" pitchFamily="34" charset="0"/>
              <a:buChar char="•"/>
            </a:pPr>
            <a:r>
              <a:rPr lang="en-US" sz="1800" dirty="0">
                <a:latin typeface="Overpass" panose="00000500000000000000" pitchFamily="2" charset="0"/>
              </a:rPr>
              <a:t>EIA still projects large effect from subsidies in medium and long-term, despite strong evidence of overestimating near-term impacts.</a:t>
            </a:r>
          </a:p>
        </p:txBody>
      </p:sp>
    </p:spTree>
    <p:extLst>
      <p:ext uri="{BB962C8B-B14F-4D97-AF65-F5344CB8AC3E}">
        <p14:creationId xmlns:p14="http://schemas.microsoft.com/office/powerpoint/2010/main" val="394754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A4E83589-FE5C-668C-5969-8006840BD4D3}"/>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5AFF1EE4-FFA8-9463-5911-83974847D60A}"/>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Recent IRA Evaluations</a:t>
            </a:r>
            <a:endParaRPr dirty="0">
              <a:latin typeface="Overpass Black"/>
              <a:ea typeface="Overpass Black"/>
              <a:cs typeface="Overpass Black"/>
              <a:sym typeface="Overpass Black"/>
            </a:endParaRPr>
          </a:p>
        </p:txBody>
      </p:sp>
      <p:cxnSp>
        <p:nvCxnSpPr>
          <p:cNvPr id="141" name="Google Shape;141;p18">
            <a:extLst>
              <a:ext uri="{FF2B5EF4-FFF2-40B4-BE49-F238E27FC236}">
                <a16:creationId xmlns:a16="http://schemas.microsoft.com/office/drawing/2014/main" id="{C38B7FF0-6A0B-DD6A-4646-7EEEB8066468}"/>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3" name="TextBox 2">
            <a:extLst>
              <a:ext uri="{FF2B5EF4-FFF2-40B4-BE49-F238E27FC236}">
                <a16:creationId xmlns:a16="http://schemas.microsoft.com/office/drawing/2014/main" id="{5E85DC56-AAE3-B5F1-F236-432A3694D664}"/>
              </a:ext>
            </a:extLst>
          </p:cNvPr>
          <p:cNvSpPr txBox="1"/>
          <p:nvPr/>
        </p:nvSpPr>
        <p:spPr>
          <a:xfrm>
            <a:off x="2570966" y="6492875"/>
            <a:ext cx="6093912" cy="307777"/>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3"/>
              </a:rPr>
              <a:t>two</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 Street </a:t>
            </a:r>
            <a:r>
              <a:rPr lang="en-US" sz="1400" dirty="0">
                <a:effectLst/>
                <a:latin typeface="Calibri" panose="020F0502020204030204" pitchFamily="34" charset="0"/>
                <a:ea typeface="Calibri" panose="020F0502020204030204" pitchFamily="34" charset="0"/>
                <a:cs typeface="Times New Roman" panose="02020603050405020304" pitchFamily="18" charset="0"/>
              </a:rPr>
              <a:t>July </a:t>
            </a:r>
            <a:r>
              <a:rPr lang="en-US" dirty="0">
                <a:latin typeface="Calibri" panose="020F0502020204030204" pitchFamily="34" charset="0"/>
                <a:ea typeface="Calibri" panose="020F0502020204030204" pitchFamily="34" charset="0"/>
                <a:cs typeface="Times New Roman" panose="02020603050405020304" pitchFamily="18" charset="0"/>
              </a:rPr>
              <a:t>2025 </a:t>
            </a:r>
            <a:r>
              <a:rPr lang="en-US" dirty="0">
                <a:latin typeface="Calibri" panose="020F0502020204030204" pitchFamily="34" charset="0"/>
                <a:ea typeface="Calibri" panose="020F0502020204030204" pitchFamily="34" charset="0"/>
                <a:cs typeface="Times New Roman" panose="02020603050405020304" pitchFamily="18" charset="0"/>
                <a:hlinkClick r:id="rId4"/>
              </a:rPr>
              <a:t>assessments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2050" name="Picture 2">
            <a:extLst>
              <a:ext uri="{FF2B5EF4-FFF2-40B4-BE49-F238E27FC236}">
                <a16:creationId xmlns:a16="http://schemas.microsoft.com/office/drawing/2014/main" id="{59A4DAAD-742A-D9A1-01DC-F203B99E5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217" y="1937207"/>
            <a:ext cx="6294783" cy="4330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36073DC-35F0-DA61-A36A-D1CCF1A58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01079"/>
            <a:ext cx="5897217" cy="382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2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6ACFA0BD-6DB0-BDE7-D768-0882097C0510}"/>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F7F1C115-C9D2-1C15-FB7A-D4B7393E6A4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Post-OBBBA</a:t>
            </a:r>
            <a:endParaRPr dirty="0">
              <a:latin typeface="Overpass Black"/>
              <a:ea typeface="Overpass Black"/>
              <a:cs typeface="Overpass Black"/>
              <a:sym typeface="Overpass Black"/>
            </a:endParaRPr>
          </a:p>
        </p:txBody>
      </p:sp>
      <p:cxnSp>
        <p:nvCxnSpPr>
          <p:cNvPr id="141" name="Google Shape;141;p18">
            <a:extLst>
              <a:ext uri="{FF2B5EF4-FFF2-40B4-BE49-F238E27FC236}">
                <a16:creationId xmlns:a16="http://schemas.microsoft.com/office/drawing/2014/main" id="{99BA71FF-769C-1C78-F76D-5210885FE0EA}"/>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2" name="TextBox 1">
            <a:extLst>
              <a:ext uri="{FF2B5EF4-FFF2-40B4-BE49-F238E27FC236}">
                <a16:creationId xmlns:a16="http://schemas.microsoft.com/office/drawing/2014/main" id="{A50EC72A-9B37-2E69-9F2D-20BE7010C5A9}"/>
              </a:ext>
            </a:extLst>
          </p:cNvPr>
          <p:cNvSpPr txBox="1"/>
          <p:nvPr/>
        </p:nvSpPr>
        <p:spPr>
          <a:xfrm>
            <a:off x="3046971" y="6336550"/>
            <a:ext cx="7422246" cy="312650"/>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2025 </a:t>
            </a:r>
            <a:r>
              <a:rPr lang="en-US" dirty="0">
                <a:latin typeface="Calibri" panose="020F0502020204030204" pitchFamily="34" charset="0"/>
                <a:ea typeface="Calibri" panose="020F0502020204030204" pitchFamily="34" charset="0"/>
                <a:cs typeface="Times New Roman" panose="02020603050405020304" pitchFamily="18" charset="0"/>
                <a:hlinkClick r:id="rId3"/>
              </a:rPr>
              <a:t>S&amp;P Global</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140;p18">
            <a:extLst>
              <a:ext uri="{FF2B5EF4-FFF2-40B4-BE49-F238E27FC236}">
                <a16:creationId xmlns:a16="http://schemas.microsoft.com/office/drawing/2014/main" id="{BFBAA27F-0F44-D0FA-C55A-1069627BE7D0}"/>
              </a:ext>
            </a:extLst>
          </p:cNvPr>
          <p:cNvSpPr txBox="1">
            <a:spLocks/>
          </p:cNvSpPr>
          <p:nvPr/>
        </p:nvSpPr>
        <p:spPr>
          <a:xfrm>
            <a:off x="122592" y="1791222"/>
            <a:ext cx="11976643" cy="30442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sz="2400" b="1" dirty="0">
                <a:solidFill>
                  <a:srgbClr val="FF0000"/>
                </a:solidFill>
                <a:latin typeface="Overpass"/>
              </a:rPr>
              <a:t>S&amp;P: “Risk—not capital—is the constraint on wind and solar PV [photovoltaic] growth. A wide range of major players across the energy and finance industries have indicated no change to investment strategies—including investment in wind and solar PV—amid the dramatic change in tone from the US government, removal of climate-specific languages from websites, and select high-profile shifts, such as BP’s pivot back to fossil fuels.</a:t>
            </a:r>
          </a:p>
          <a:p>
            <a:pPr marL="50800" indent="0">
              <a:buNone/>
            </a:pPr>
            <a:r>
              <a:rPr lang="en-US" sz="2400" b="1" dirty="0">
                <a:solidFill>
                  <a:srgbClr val="FF0000"/>
                </a:solidFill>
                <a:latin typeface="Overpass"/>
              </a:rPr>
              <a:t>This largely tracks with our understanding that considerable capital desires to invest in clean energy because it has market value even without subsidization. While we anticipate that less subsidy will consequently reduce investment, it is important to appreciate that other factors driving investment and the uptake of clean energy are still at work.”</a:t>
            </a:r>
            <a:endParaRPr lang="en-US" sz="3200" b="1" dirty="0">
              <a:solidFill>
                <a:srgbClr val="FF0000"/>
              </a:solidFill>
              <a:latin typeface="Overpass"/>
              <a:ea typeface="Overpass"/>
              <a:cs typeface="Overpass"/>
              <a:sym typeface="Overpass"/>
            </a:endParaRPr>
          </a:p>
          <a:p>
            <a:pPr marL="228600" indent="-101600">
              <a:buSzPts val="2000"/>
              <a:buFont typeface="Arial"/>
              <a:buNone/>
            </a:pPr>
            <a:endParaRPr lang="en-US" sz="2000" dirty="0">
              <a:latin typeface="Overpass"/>
              <a:ea typeface="Overpass"/>
              <a:cs typeface="Overpass"/>
              <a:sym typeface="Overpass"/>
            </a:endParaRPr>
          </a:p>
        </p:txBody>
      </p:sp>
    </p:spTree>
    <p:extLst>
      <p:ext uri="{BB962C8B-B14F-4D97-AF65-F5344CB8AC3E}">
        <p14:creationId xmlns:p14="http://schemas.microsoft.com/office/powerpoint/2010/main" val="141334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42CA5E3D-F63A-521A-7D17-B917BD637C3E}"/>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548DCF46-15DF-D616-6D59-1043577A09B8}"/>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Back to Cost &amp; Reliability</a:t>
            </a:r>
            <a:endParaRPr dirty="0">
              <a:latin typeface="Overpass Black"/>
              <a:ea typeface="Overpass Black"/>
              <a:cs typeface="Overpass Black"/>
              <a:sym typeface="Overpass Black"/>
            </a:endParaRPr>
          </a:p>
        </p:txBody>
      </p:sp>
      <p:sp>
        <p:nvSpPr>
          <p:cNvPr id="140" name="Google Shape;140;p18">
            <a:extLst>
              <a:ext uri="{FF2B5EF4-FFF2-40B4-BE49-F238E27FC236}">
                <a16:creationId xmlns:a16="http://schemas.microsoft.com/office/drawing/2014/main" id="{78C34A68-B4D3-ADF6-D7D2-4E3197405580}"/>
              </a:ext>
            </a:extLst>
          </p:cNvPr>
          <p:cNvSpPr txBox="1">
            <a:spLocks noGrp="1"/>
          </p:cNvSpPr>
          <p:nvPr>
            <p:ph type="body" idx="1"/>
          </p:nvPr>
        </p:nvSpPr>
        <p:spPr>
          <a:xfrm>
            <a:off x="418290" y="1690688"/>
            <a:ext cx="10157463" cy="3363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Font typeface="Overpass"/>
              <a:buChar char="•"/>
            </a:pPr>
            <a:r>
              <a:rPr lang="en-US" sz="3200" dirty="0">
                <a:latin typeface="Overpass"/>
                <a:ea typeface="Overpass"/>
                <a:cs typeface="Overpass"/>
                <a:sym typeface="Overpass"/>
              </a:rPr>
              <a:t>Incomplete electricity markets</a:t>
            </a:r>
          </a:p>
          <a:p>
            <a:pPr marL="228600" lvl="0" indent="-228600" algn="l" rtl="0">
              <a:lnSpc>
                <a:spcPct val="100000"/>
              </a:lnSpc>
              <a:spcBef>
                <a:spcPts val="0"/>
              </a:spcBef>
              <a:spcAft>
                <a:spcPts val="0"/>
              </a:spcAft>
              <a:buClr>
                <a:schemeClr val="dk1"/>
              </a:buClr>
              <a:buSzPts val="2000"/>
              <a:buFont typeface="Overpass"/>
              <a:buChar char="•"/>
            </a:pPr>
            <a:r>
              <a:rPr lang="en-US" sz="3200" dirty="0">
                <a:latin typeface="Overpass"/>
                <a:ea typeface="Overpass"/>
                <a:cs typeface="Overpass"/>
                <a:sym typeface="Overpass"/>
              </a:rPr>
              <a:t>Mounting barriers to entry </a:t>
            </a:r>
          </a:p>
          <a:p>
            <a:pPr marL="228600" lvl="0" indent="-228600" algn="l" rtl="0">
              <a:lnSpc>
                <a:spcPct val="100000"/>
              </a:lnSpc>
              <a:spcBef>
                <a:spcPts val="0"/>
              </a:spcBef>
              <a:spcAft>
                <a:spcPts val="0"/>
              </a:spcAft>
              <a:buClr>
                <a:schemeClr val="dk1"/>
              </a:buClr>
              <a:buSzPts val="2000"/>
              <a:buFont typeface="Overpass"/>
              <a:buChar char="•"/>
            </a:pPr>
            <a:r>
              <a:rPr lang="en-US" sz="3200" dirty="0">
                <a:latin typeface="Overpass"/>
                <a:ea typeface="Overpass"/>
                <a:cs typeface="Overpass"/>
                <a:sym typeface="Overpass"/>
              </a:rPr>
              <a:t>Uneconomic gas &amp; </a:t>
            </a:r>
            <a:r>
              <a:rPr lang="en-US" sz="3200" dirty="0" err="1">
                <a:latin typeface="Overpass"/>
                <a:ea typeface="Overpass"/>
                <a:cs typeface="Overpass"/>
                <a:sym typeface="Overpass"/>
              </a:rPr>
              <a:t>elec</a:t>
            </a:r>
            <a:r>
              <a:rPr lang="en-US" sz="3200" dirty="0">
                <a:latin typeface="Overpass"/>
                <a:ea typeface="Overpass"/>
                <a:cs typeface="Overpass"/>
                <a:sym typeface="Overpass"/>
              </a:rPr>
              <a:t> transmission status quo</a:t>
            </a:r>
            <a:endParaRPr sz="3200"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41" name="Google Shape;141;p18">
            <a:extLst>
              <a:ext uri="{FF2B5EF4-FFF2-40B4-BE49-F238E27FC236}">
                <a16:creationId xmlns:a16="http://schemas.microsoft.com/office/drawing/2014/main" id="{AC48D91C-1802-5D67-541B-C8862AC1C6C1}"/>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4" name="Picture 3">
            <a:extLst>
              <a:ext uri="{FF2B5EF4-FFF2-40B4-BE49-F238E27FC236}">
                <a16:creationId xmlns:a16="http://schemas.microsoft.com/office/drawing/2014/main" id="{909999F5-B71B-FFDC-2965-9A5EE3F7E3E3}"/>
              </a:ext>
            </a:extLst>
          </p:cNvPr>
          <p:cNvPicPr>
            <a:picLocks noChangeAspect="1"/>
          </p:cNvPicPr>
          <p:nvPr/>
        </p:nvPicPr>
        <p:blipFill>
          <a:blip r:embed="rId3"/>
          <a:stretch>
            <a:fillRect/>
          </a:stretch>
        </p:blipFill>
        <p:spPr>
          <a:xfrm>
            <a:off x="1616247" y="3564643"/>
            <a:ext cx="3717753" cy="3293357"/>
          </a:xfrm>
          <a:prstGeom prst="rect">
            <a:avLst/>
          </a:prstGeom>
        </p:spPr>
      </p:pic>
      <p:sp>
        <p:nvSpPr>
          <p:cNvPr id="5" name="TextBox 4">
            <a:extLst>
              <a:ext uri="{FF2B5EF4-FFF2-40B4-BE49-F238E27FC236}">
                <a16:creationId xmlns:a16="http://schemas.microsoft.com/office/drawing/2014/main" id="{10A60107-4767-1A62-408E-52C7093BCEAA}"/>
              </a:ext>
            </a:extLst>
          </p:cNvPr>
          <p:cNvSpPr txBox="1"/>
          <p:nvPr/>
        </p:nvSpPr>
        <p:spPr>
          <a:xfrm>
            <a:off x="1855110" y="3293357"/>
            <a:ext cx="3240026" cy="400110"/>
          </a:xfrm>
          <a:prstGeom prst="rect">
            <a:avLst/>
          </a:prstGeom>
          <a:noFill/>
        </p:spPr>
        <p:txBody>
          <a:bodyPr wrap="square" rtlCol="0">
            <a:spAutoFit/>
          </a:bodyPr>
          <a:lstStyle/>
          <a:p>
            <a:pPr algn="ctr"/>
            <a:r>
              <a:rPr lang="en-US" sz="2000" b="1" dirty="0"/>
              <a:t>Interconnection Delays</a:t>
            </a:r>
          </a:p>
        </p:txBody>
      </p:sp>
      <p:pic>
        <p:nvPicPr>
          <p:cNvPr id="6" name="Picture 2" descr="Three maps of the United States showing different levels of U.S. wind capacity based on the siting restriction scenarios, including open access, reference, and limited access. In the open access scenario, most of the country is blue, or 350 to 400 megawatts of capacity. In the reference scenario, most of the central part of the country is 150 to 200 megawatts of capacity. In the limited access scenario, or the one with the strictest siting restrictions, only a small strip in the least-populated part of the country from Texas up to Montana has 100 to 150 megawatts of capacity. The rest has less than 50, showing how wind siting have a measurable impact on wind energy potential and deployment.">
            <a:extLst>
              <a:ext uri="{FF2B5EF4-FFF2-40B4-BE49-F238E27FC236}">
                <a16:creationId xmlns:a16="http://schemas.microsoft.com/office/drawing/2014/main" id="{E7E493AA-463F-E0D6-E490-01D711A28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953356"/>
            <a:ext cx="2438399" cy="5904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EB44DD-DA54-252E-0A5A-1087C88AE813}"/>
              </a:ext>
            </a:extLst>
          </p:cNvPr>
          <p:cNvSpPr txBox="1"/>
          <p:nvPr/>
        </p:nvSpPr>
        <p:spPr>
          <a:xfrm>
            <a:off x="9606642" y="394550"/>
            <a:ext cx="2732314" cy="400110"/>
          </a:xfrm>
          <a:prstGeom prst="rect">
            <a:avLst/>
          </a:prstGeom>
          <a:noFill/>
        </p:spPr>
        <p:txBody>
          <a:bodyPr wrap="square" rtlCol="0">
            <a:spAutoFit/>
          </a:bodyPr>
          <a:lstStyle/>
          <a:p>
            <a:pPr algn="ctr"/>
            <a:r>
              <a:rPr lang="en-US" sz="2000" b="1" dirty="0"/>
              <a:t>Wind Ordinances</a:t>
            </a:r>
          </a:p>
        </p:txBody>
      </p:sp>
      <p:pic>
        <p:nvPicPr>
          <p:cNvPr id="8" name="Picture 7">
            <a:extLst>
              <a:ext uri="{FF2B5EF4-FFF2-40B4-BE49-F238E27FC236}">
                <a16:creationId xmlns:a16="http://schemas.microsoft.com/office/drawing/2014/main" id="{F3153DA8-3C44-A818-12DD-03310693CC7A}"/>
              </a:ext>
            </a:extLst>
          </p:cNvPr>
          <p:cNvPicPr>
            <a:picLocks noChangeAspect="1"/>
          </p:cNvPicPr>
          <p:nvPr/>
        </p:nvPicPr>
        <p:blipFill>
          <a:blip r:embed="rId5"/>
          <a:stretch>
            <a:fillRect/>
          </a:stretch>
        </p:blipFill>
        <p:spPr>
          <a:xfrm>
            <a:off x="5510732" y="3618964"/>
            <a:ext cx="4242868" cy="3009165"/>
          </a:xfrm>
          <a:prstGeom prst="rect">
            <a:avLst/>
          </a:prstGeom>
        </p:spPr>
      </p:pic>
      <p:sp>
        <p:nvSpPr>
          <p:cNvPr id="9" name="TextBox 8">
            <a:extLst>
              <a:ext uri="{FF2B5EF4-FFF2-40B4-BE49-F238E27FC236}">
                <a16:creationId xmlns:a16="http://schemas.microsoft.com/office/drawing/2014/main" id="{FD6B049B-373D-52F8-245C-A6A448D01B1B}"/>
              </a:ext>
            </a:extLst>
          </p:cNvPr>
          <p:cNvSpPr txBox="1"/>
          <p:nvPr/>
        </p:nvSpPr>
        <p:spPr>
          <a:xfrm>
            <a:off x="5333999" y="3285240"/>
            <a:ext cx="4596333" cy="400110"/>
          </a:xfrm>
          <a:prstGeom prst="rect">
            <a:avLst/>
          </a:prstGeom>
          <a:noFill/>
        </p:spPr>
        <p:txBody>
          <a:bodyPr wrap="square" rtlCol="0">
            <a:spAutoFit/>
          </a:bodyPr>
          <a:lstStyle/>
          <a:p>
            <a:pPr algn="ctr"/>
            <a:r>
              <a:rPr lang="en-US" sz="2000" b="1" dirty="0"/>
              <a:t>Natural Gas Transmission Pipelines</a:t>
            </a:r>
          </a:p>
        </p:txBody>
      </p:sp>
    </p:spTree>
    <p:extLst>
      <p:ext uri="{BB962C8B-B14F-4D97-AF65-F5344CB8AC3E}">
        <p14:creationId xmlns:p14="http://schemas.microsoft.com/office/powerpoint/2010/main" val="127390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01C2399E-6D27-4EC7-B17E-95E892E59EB6}"/>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56A55FE1-055D-691F-F74E-C8D16DB1134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Reliability Priorities</a:t>
            </a:r>
            <a:endParaRPr dirty="0">
              <a:latin typeface="Overpass Black"/>
              <a:ea typeface="Overpass Black"/>
              <a:cs typeface="Overpass Black"/>
              <a:sym typeface="Overpass Black"/>
            </a:endParaRPr>
          </a:p>
        </p:txBody>
      </p:sp>
      <p:cxnSp>
        <p:nvCxnSpPr>
          <p:cNvPr id="141" name="Google Shape;141;p18">
            <a:extLst>
              <a:ext uri="{FF2B5EF4-FFF2-40B4-BE49-F238E27FC236}">
                <a16:creationId xmlns:a16="http://schemas.microsoft.com/office/drawing/2014/main" id="{E1AD33A0-EA43-D236-08D5-11805D63D087}"/>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graphicFrame>
        <p:nvGraphicFramePr>
          <p:cNvPr id="5" name="Table 4">
            <a:extLst>
              <a:ext uri="{FF2B5EF4-FFF2-40B4-BE49-F238E27FC236}">
                <a16:creationId xmlns:a16="http://schemas.microsoft.com/office/drawing/2014/main" id="{56E31DCE-3575-6F07-D9D6-65F2F264C8DE}"/>
              </a:ext>
            </a:extLst>
          </p:cNvPr>
          <p:cNvGraphicFramePr>
            <a:graphicFrameLocks noGrp="1"/>
          </p:cNvGraphicFramePr>
          <p:nvPr>
            <p:extLst>
              <p:ext uri="{D42A27DB-BD31-4B8C-83A1-F6EECF244321}">
                <p14:modId xmlns:p14="http://schemas.microsoft.com/office/powerpoint/2010/main" val="2044711153"/>
              </p:ext>
            </p:extLst>
          </p:nvPr>
        </p:nvGraphicFramePr>
        <p:xfrm>
          <a:off x="-22292" y="1633296"/>
          <a:ext cx="12192000" cy="4968240"/>
        </p:xfrm>
        <a:graphic>
          <a:graphicData uri="http://schemas.openxmlformats.org/drawingml/2006/table">
            <a:tbl>
              <a:tblPr firstRow="1" bandRow="1">
                <a:tableStyleId>{5202B0CA-FC54-4496-8BCA-5EF66A818D29}</a:tableStyleId>
              </a:tblPr>
              <a:tblGrid>
                <a:gridCol w="3043825">
                  <a:extLst>
                    <a:ext uri="{9D8B030D-6E8A-4147-A177-3AD203B41FA5}">
                      <a16:colId xmlns:a16="http://schemas.microsoft.com/office/drawing/2014/main" val="2167527670"/>
                    </a:ext>
                  </a:extLst>
                </a:gridCol>
                <a:gridCol w="1929008">
                  <a:extLst>
                    <a:ext uri="{9D8B030D-6E8A-4147-A177-3AD203B41FA5}">
                      <a16:colId xmlns:a16="http://schemas.microsoft.com/office/drawing/2014/main" val="3681214962"/>
                    </a:ext>
                  </a:extLst>
                </a:gridCol>
                <a:gridCol w="2217107">
                  <a:extLst>
                    <a:ext uri="{9D8B030D-6E8A-4147-A177-3AD203B41FA5}">
                      <a16:colId xmlns:a16="http://schemas.microsoft.com/office/drawing/2014/main" val="4258486549"/>
                    </a:ext>
                  </a:extLst>
                </a:gridCol>
                <a:gridCol w="5002060">
                  <a:extLst>
                    <a:ext uri="{9D8B030D-6E8A-4147-A177-3AD203B41FA5}">
                      <a16:colId xmlns:a16="http://schemas.microsoft.com/office/drawing/2014/main" val="1735919615"/>
                    </a:ext>
                  </a:extLst>
                </a:gridCol>
              </a:tblGrid>
              <a:tr h="370840">
                <a:tc>
                  <a:txBody>
                    <a:bodyPr/>
                    <a:lstStyle/>
                    <a:p>
                      <a:r>
                        <a:rPr lang="en-US" b="1" dirty="0">
                          <a:solidFill>
                            <a:schemeClr val="bg1"/>
                          </a:solidFill>
                        </a:rPr>
                        <a:t>Recommendation</a:t>
                      </a:r>
                    </a:p>
                  </a:txBody>
                  <a:tcPr/>
                </a:tc>
                <a:tc>
                  <a:txBody>
                    <a:bodyPr/>
                    <a:lstStyle/>
                    <a:p>
                      <a:pPr algn="ctr"/>
                      <a:r>
                        <a:rPr lang="en-US" b="1" dirty="0">
                          <a:solidFill>
                            <a:schemeClr val="bg1"/>
                          </a:solidFill>
                        </a:rPr>
                        <a:t>Reliability Value</a:t>
                      </a:r>
                    </a:p>
                  </a:txBody>
                  <a:tcPr/>
                </a:tc>
                <a:tc>
                  <a:txBody>
                    <a:bodyPr/>
                    <a:lstStyle/>
                    <a:p>
                      <a:pPr algn="ctr"/>
                      <a:r>
                        <a:rPr lang="en-US" b="1" dirty="0">
                          <a:solidFill>
                            <a:schemeClr val="bg1"/>
                          </a:solidFill>
                        </a:rPr>
                        <a:t>Impact Expedience</a:t>
                      </a:r>
                    </a:p>
                  </a:txBody>
                  <a:tcPr/>
                </a:tc>
                <a:tc>
                  <a:txBody>
                    <a:bodyPr/>
                    <a:lstStyle/>
                    <a:p>
                      <a:r>
                        <a:rPr lang="en-US" b="1" dirty="0">
                          <a:solidFill>
                            <a:schemeClr val="bg1"/>
                          </a:solidFill>
                        </a:rPr>
                        <a:t>Considerations</a:t>
                      </a:r>
                    </a:p>
                  </a:txBody>
                  <a:tcPr/>
                </a:tc>
                <a:extLst>
                  <a:ext uri="{0D108BD9-81ED-4DB2-BD59-A6C34878D82A}">
                    <a16:rowId xmlns:a16="http://schemas.microsoft.com/office/drawing/2014/main" val="533602449"/>
                  </a:ext>
                </a:extLst>
              </a:tr>
              <a:tr h="370840">
                <a:tc>
                  <a:txBody>
                    <a:bodyPr/>
                    <a:lstStyle/>
                    <a:p>
                      <a:r>
                        <a:rPr lang="en-US" b="1" dirty="0"/>
                        <a:t>Generator Winterization </a:t>
                      </a:r>
                    </a:p>
                  </a:txBody>
                  <a:tcPr/>
                </a:tc>
                <a:tc>
                  <a:txBody>
                    <a:bodyPr/>
                    <a:lstStyle/>
                    <a:p>
                      <a:pPr algn="ctr"/>
                      <a:r>
                        <a:rPr lang="en-US" b="1" dirty="0">
                          <a:solidFill>
                            <a:srgbClr val="FF0000"/>
                          </a:solidFill>
                        </a:rPr>
                        <a:t>High</a:t>
                      </a:r>
                    </a:p>
                  </a:txBody>
                  <a:tcPr/>
                </a:tc>
                <a:tc>
                  <a:txBody>
                    <a:bodyPr/>
                    <a:lstStyle/>
                    <a:p>
                      <a:pPr algn="ctr"/>
                      <a:r>
                        <a:rPr lang="en-US" b="1" dirty="0">
                          <a:solidFill>
                            <a:srgbClr val="FF0000"/>
                          </a:solidFill>
                        </a:rPr>
                        <a:t>Fast</a:t>
                      </a:r>
                      <a:endParaRPr lang="en-US" b="1" dirty="0"/>
                    </a:p>
                  </a:txBody>
                  <a:tcPr/>
                </a:tc>
                <a:tc>
                  <a:txBody>
                    <a:bodyPr/>
                    <a:lstStyle/>
                    <a:p>
                      <a:r>
                        <a:rPr lang="en-US" b="1" dirty="0"/>
                        <a:t>Expedite planned changes. </a:t>
                      </a:r>
                    </a:p>
                  </a:txBody>
                  <a:tcPr/>
                </a:tc>
                <a:extLst>
                  <a:ext uri="{0D108BD9-81ED-4DB2-BD59-A6C34878D82A}">
                    <a16:rowId xmlns:a16="http://schemas.microsoft.com/office/drawing/2014/main" val="1195050268"/>
                  </a:ext>
                </a:extLst>
              </a:tr>
              <a:tr h="370840">
                <a:tc>
                  <a:txBody>
                    <a:bodyPr/>
                    <a:lstStyle/>
                    <a:p>
                      <a:r>
                        <a:rPr lang="en-US" b="1" dirty="0"/>
                        <a:t>Nat Gas Fuel Assurance</a:t>
                      </a:r>
                    </a:p>
                  </a:txBody>
                  <a:tcPr/>
                </a:tc>
                <a:tc>
                  <a:txBody>
                    <a:bodyPr/>
                    <a:lstStyle/>
                    <a:p>
                      <a:pPr algn="ctr"/>
                      <a:r>
                        <a:rPr lang="en-US" b="1" dirty="0">
                          <a:solidFill>
                            <a:srgbClr val="FF0000"/>
                          </a:solidFill>
                        </a:rPr>
                        <a:t>High</a:t>
                      </a:r>
                      <a:endParaRPr lang="en-US" b="1" dirty="0"/>
                    </a:p>
                  </a:txBody>
                  <a:tcPr/>
                </a:tc>
                <a:tc>
                  <a:txBody>
                    <a:bodyPr/>
                    <a:lstStyle/>
                    <a:p>
                      <a:pPr algn="ctr"/>
                      <a:r>
                        <a:rPr lang="en-US" b="1" dirty="0">
                          <a:solidFill>
                            <a:srgbClr val="FF0000"/>
                          </a:solidFill>
                        </a:rPr>
                        <a:t>Fast</a:t>
                      </a:r>
                      <a:endParaRPr lang="en-US" b="1" dirty="0"/>
                    </a:p>
                  </a:txBody>
                  <a:tcPr/>
                </a:tc>
                <a:tc>
                  <a:txBody>
                    <a:bodyPr/>
                    <a:lstStyle/>
                    <a:p>
                      <a:r>
                        <a:rPr lang="en-US" b="1" dirty="0"/>
                        <a:t>Remedy gas incentives; new reg authority unnecessary. </a:t>
                      </a:r>
                    </a:p>
                  </a:txBody>
                  <a:tcPr/>
                </a:tc>
                <a:extLst>
                  <a:ext uri="{0D108BD9-81ED-4DB2-BD59-A6C34878D82A}">
                    <a16:rowId xmlns:a16="http://schemas.microsoft.com/office/drawing/2014/main" val="2724130739"/>
                  </a:ext>
                </a:extLst>
              </a:tr>
              <a:tr h="370840">
                <a:tc>
                  <a:txBody>
                    <a:bodyPr/>
                    <a:lstStyle/>
                    <a:p>
                      <a:r>
                        <a:rPr lang="en-US" b="1" dirty="0"/>
                        <a:t>Flexible Demand</a:t>
                      </a:r>
                    </a:p>
                  </a:txBody>
                  <a:tcPr/>
                </a:tc>
                <a:tc>
                  <a:txBody>
                    <a:bodyPr/>
                    <a:lstStyle/>
                    <a:p>
                      <a:pPr algn="ctr"/>
                      <a:r>
                        <a:rPr lang="en-US" b="1" dirty="0">
                          <a:solidFill>
                            <a:srgbClr val="FF0000"/>
                          </a:solidFill>
                        </a:rPr>
                        <a:t>High</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Most load shed events avoidable by curtailing low VOLL. </a:t>
                      </a:r>
                    </a:p>
                  </a:txBody>
                  <a:tcPr/>
                </a:tc>
                <a:extLst>
                  <a:ext uri="{0D108BD9-81ED-4DB2-BD59-A6C34878D82A}">
                    <a16:rowId xmlns:a16="http://schemas.microsoft.com/office/drawing/2014/main" val="862789339"/>
                  </a:ext>
                </a:extLst>
              </a:tr>
              <a:tr h="370840">
                <a:tc>
                  <a:txBody>
                    <a:bodyPr/>
                    <a:lstStyle/>
                    <a:p>
                      <a:r>
                        <a:rPr lang="en-US" b="1" dirty="0"/>
                        <a:t>Generator Interconnection</a:t>
                      </a:r>
                    </a:p>
                  </a:txBody>
                  <a:tcPr/>
                </a:tc>
                <a:tc>
                  <a:txBody>
                    <a:bodyPr/>
                    <a:lstStyle/>
                    <a:p>
                      <a:pPr algn="ctr"/>
                      <a:r>
                        <a:rPr lang="en-US" b="1" dirty="0">
                          <a:solidFill>
                            <a:srgbClr val="FF0000"/>
                          </a:solidFill>
                        </a:rPr>
                        <a:t>High</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Prioritize reforms of the consumer </a:t>
                      </a:r>
                      <a:r>
                        <a:rPr lang="en-US" b="1" dirty="0">
                          <a:hlinkClick r:id="rId3"/>
                        </a:rPr>
                        <a:t>coalition</a:t>
                      </a:r>
                      <a:r>
                        <a:rPr lang="en-US" b="1" dirty="0"/>
                        <a:t>. </a:t>
                      </a:r>
                    </a:p>
                  </a:txBody>
                  <a:tcPr/>
                </a:tc>
                <a:extLst>
                  <a:ext uri="{0D108BD9-81ED-4DB2-BD59-A6C34878D82A}">
                    <a16:rowId xmlns:a16="http://schemas.microsoft.com/office/drawing/2014/main" val="716110637"/>
                  </a:ext>
                </a:extLst>
              </a:tr>
              <a:tr h="370840">
                <a:tc>
                  <a:txBody>
                    <a:bodyPr/>
                    <a:lstStyle/>
                    <a:p>
                      <a:r>
                        <a:rPr lang="en-US" b="1" dirty="0"/>
                        <a:t>Premature retirements </a:t>
                      </a:r>
                    </a:p>
                  </a:txBody>
                  <a:tcPr/>
                </a:tc>
                <a:tc>
                  <a:txBody>
                    <a:bodyPr/>
                    <a:lstStyle/>
                    <a:p>
                      <a:pPr algn="ctr"/>
                      <a:r>
                        <a:rPr lang="en-US" b="1" dirty="0">
                          <a:solidFill>
                            <a:schemeClr val="accent1"/>
                          </a:solidFill>
                        </a:rPr>
                        <a:t>Medium</a:t>
                      </a:r>
                    </a:p>
                  </a:txBody>
                  <a:tcPr/>
                </a:tc>
                <a:tc>
                  <a:txBody>
                    <a:bodyPr/>
                    <a:lstStyle/>
                    <a:p>
                      <a:pPr algn="ctr"/>
                      <a:r>
                        <a:rPr lang="en-US" b="1" dirty="0">
                          <a:solidFill>
                            <a:srgbClr val="FF0000"/>
                          </a:solidFill>
                        </a:rPr>
                        <a:t>Fast</a:t>
                      </a:r>
                      <a:endParaRPr lang="en-US" b="1" dirty="0"/>
                    </a:p>
                  </a:txBody>
                  <a:tcPr/>
                </a:tc>
                <a:tc>
                  <a:txBody>
                    <a:bodyPr/>
                    <a:lstStyle/>
                    <a:p>
                      <a:r>
                        <a:rPr lang="en-US" b="1" dirty="0"/>
                        <a:t>Avoid creating barriers to entry by muting price signals.</a:t>
                      </a:r>
                    </a:p>
                  </a:txBody>
                  <a:tcPr/>
                </a:tc>
                <a:extLst>
                  <a:ext uri="{0D108BD9-81ED-4DB2-BD59-A6C34878D82A}">
                    <a16:rowId xmlns:a16="http://schemas.microsoft.com/office/drawing/2014/main" val="233603127"/>
                  </a:ext>
                </a:extLst>
              </a:tr>
              <a:tr h="370840">
                <a:tc>
                  <a:txBody>
                    <a:bodyPr/>
                    <a:lstStyle/>
                    <a:p>
                      <a:r>
                        <a:rPr lang="en-US" b="1" dirty="0"/>
                        <a:t>Wholesale Market Design</a:t>
                      </a:r>
                    </a:p>
                  </a:txBody>
                  <a:tcPr/>
                </a:tc>
                <a:tc>
                  <a:txBody>
                    <a:bodyPr/>
                    <a:lstStyle/>
                    <a:p>
                      <a:pPr algn="ctr"/>
                      <a:r>
                        <a:rPr lang="en-US" b="1" dirty="0">
                          <a:solidFill>
                            <a:schemeClr val="accent1"/>
                          </a:solidFill>
                        </a:rPr>
                        <a:t>Medium</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Ensure reliability-compatible incentive structure. </a:t>
                      </a:r>
                    </a:p>
                  </a:txBody>
                  <a:tcPr/>
                </a:tc>
                <a:extLst>
                  <a:ext uri="{0D108BD9-81ED-4DB2-BD59-A6C34878D82A}">
                    <a16:rowId xmlns:a16="http://schemas.microsoft.com/office/drawing/2014/main" val="3709987203"/>
                  </a:ext>
                </a:extLst>
              </a:tr>
              <a:tr h="370840">
                <a:tc>
                  <a:txBody>
                    <a:bodyPr/>
                    <a:lstStyle/>
                    <a:p>
                      <a:r>
                        <a:rPr lang="en-US" b="1" dirty="0"/>
                        <a:t>State Resource Planning</a:t>
                      </a:r>
                    </a:p>
                  </a:txBody>
                  <a:tcPr/>
                </a:tc>
                <a:tc>
                  <a:txBody>
                    <a:bodyPr/>
                    <a:lstStyle/>
                    <a:p>
                      <a:pPr algn="ctr"/>
                      <a:r>
                        <a:rPr lang="en-US" b="1" dirty="0">
                          <a:solidFill>
                            <a:schemeClr val="accent1"/>
                          </a:solidFill>
                        </a:rPr>
                        <a:t>Medium</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Balkanized IRP needs to reflect regional conditions. </a:t>
                      </a:r>
                    </a:p>
                  </a:txBody>
                  <a:tcPr/>
                </a:tc>
                <a:extLst>
                  <a:ext uri="{0D108BD9-81ED-4DB2-BD59-A6C34878D82A}">
                    <a16:rowId xmlns:a16="http://schemas.microsoft.com/office/drawing/2014/main" val="1138866875"/>
                  </a:ext>
                </a:extLst>
              </a:tr>
              <a:tr h="370840">
                <a:tc>
                  <a:txBody>
                    <a:bodyPr/>
                    <a:lstStyle/>
                    <a:p>
                      <a:r>
                        <a:rPr lang="en-US" b="1" dirty="0"/>
                        <a:t>Conventional Transmission Expansion</a:t>
                      </a:r>
                    </a:p>
                  </a:txBody>
                  <a:tcPr/>
                </a:tc>
                <a:tc>
                  <a:txBody>
                    <a:bodyPr/>
                    <a:lstStyle/>
                    <a:p>
                      <a:pPr algn="ctr"/>
                      <a:r>
                        <a:rPr lang="en-US" b="1" dirty="0">
                          <a:solidFill>
                            <a:schemeClr val="accent1"/>
                          </a:solidFill>
                        </a:rPr>
                        <a:t>Medium</a:t>
                      </a:r>
                      <a:endParaRPr lang="en-US" b="1" dirty="0"/>
                    </a:p>
                  </a:txBody>
                  <a:tcPr/>
                </a:tc>
                <a:tc>
                  <a:txBody>
                    <a:bodyPr/>
                    <a:lstStyle/>
                    <a:p>
                      <a:pPr algn="ctr"/>
                      <a:r>
                        <a:rPr lang="en-US" b="1" dirty="0">
                          <a:solidFill>
                            <a:srgbClr val="00B050"/>
                          </a:solidFill>
                        </a:rPr>
                        <a:t>Slow</a:t>
                      </a:r>
                    </a:p>
                  </a:txBody>
                  <a:tcPr/>
                </a:tc>
                <a:tc>
                  <a:txBody>
                    <a:bodyPr/>
                    <a:lstStyle/>
                    <a:p>
                      <a:r>
                        <a:rPr lang="en-US" b="1" dirty="0"/>
                        <a:t>Reliability value and planning void greatest at interregional scale. </a:t>
                      </a:r>
                    </a:p>
                  </a:txBody>
                  <a:tcPr/>
                </a:tc>
                <a:extLst>
                  <a:ext uri="{0D108BD9-81ED-4DB2-BD59-A6C34878D82A}">
                    <a16:rowId xmlns:a16="http://schemas.microsoft.com/office/drawing/2014/main" val="3134115677"/>
                  </a:ext>
                </a:extLst>
              </a:tr>
              <a:tr h="370840">
                <a:tc>
                  <a:txBody>
                    <a:bodyPr/>
                    <a:lstStyle/>
                    <a:p>
                      <a:r>
                        <a:rPr lang="en-US" b="1" dirty="0"/>
                        <a:t>Existing Transmission Expansion</a:t>
                      </a:r>
                    </a:p>
                  </a:txBody>
                  <a:tcPr/>
                </a:tc>
                <a:tc>
                  <a:txBody>
                    <a:bodyPr/>
                    <a:lstStyle/>
                    <a:p>
                      <a:pPr algn="ctr"/>
                      <a:r>
                        <a:rPr lang="en-US" b="1" dirty="0">
                          <a:solidFill>
                            <a:schemeClr val="accent1"/>
                          </a:solidFill>
                        </a:rPr>
                        <a:t>Medium</a:t>
                      </a:r>
                      <a:endParaRPr lang="en-US" b="1" dirty="0"/>
                    </a:p>
                  </a:txBody>
                  <a:tcPr/>
                </a:tc>
                <a:tc>
                  <a:txBody>
                    <a:bodyPr/>
                    <a:lstStyle/>
                    <a:p>
                      <a:pPr algn="ctr"/>
                      <a:r>
                        <a:rPr lang="en-US" b="1" dirty="0">
                          <a:solidFill>
                            <a:srgbClr val="FF0000"/>
                          </a:solidFill>
                        </a:rPr>
                        <a:t>Fast</a:t>
                      </a:r>
                      <a:endParaRPr lang="en-US" b="1" dirty="0"/>
                    </a:p>
                  </a:txBody>
                  <a:tcPr/>
                </a:tc>
                <a:tc>
                  <a:txBody>
                    <a:bodyPr/>
                    <a:lstStyle/>
                    <a:p>
                      <a:r>
                        <a:rPr lang="en-US" b="1" dirty="0"/>
                        <a:t>AI Action Plan priority. Requires cost-of-service reg.</a:t>
                      </a:r>
                    </a:p>
                  </a:txBody>
                  <a:tcPr/>
                </a:tc>
                <a:extLst>
                  <a:ext uri="{0D108BD9-81ED-4DB2-BD59-A6C34878D82A}">
                    <a16:rowId xmlns:a16="http://schemas.microsoft.com/office/drawing/2014/main" val="357229184"/>
                  </a:ext>
                </a:extLst>
              </a:tr>
              <a:tr h="370840">
                <a:tc>
                  <a:txBody>
                    <a:bodyPr/>
                    <a:lstStyle/>
                    <a:p>
                      <a:r>
                        <a:rPr lang="en-US" b="1" dirty="0"/>
                        <a:t>Institutional Coordination</a:t>
                      </a:r>
                    </a:p>
                  </a:txBody>
                  <a:tcPr/>
                </a:tc>
                <a:tc>
                  <a:txBody>
                    <a:bodyPr/>
                    <a:lstStyle/>
                    <a:p>
                      <a:pPr algn="ctr"/>
                      <a:r>
                        <a:rPr lang="en-US" b="1" dirty="0">
                          <a:solidFill>
                            <a:schemeClr val="accent1"/>
                          </a:solidFill>
                        </a:rPr>
                        <a:t>Medium</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Reliability institutions lack external policy influence. </a:t>
                      </a:r>
                    </a:p>
                  </a:txBody>
                  <a:tcPr/>
                </a:tc>
                <a:extLst>
                  <a:ext uri="{0D108BD9-81ED-4DB2-BD59-A6C34878D82A}">
                    <a16:rowId xmlns:a16="http://schemas.microsoft.com/office/drawing/2014/main" val="1847404992"/>
                  </a:ext>
                </a:extLst>
              </a:tr>
              <a:tr h="370840">
                <a:tc>
                  <a:txBody>
                    <a:bodyPr/>
                    <a:lstStyle/>
                    <a:p>
                      <a:r>
                        <a:rPr lang="en-US" b="1" dirty="0"/>
                        <a:t>Federal Permitting &amp; siting</a:t>
                      </a:r>
                    </a:p>
                  </a:txBody>
                  <a:tcPr/>
                </a:tc>
                <a:tc>
                  <a:txBody>
                    <a:bodyPr/>
                    <a:lstStyle/>
                    <a:p>
                      <a:pPr algn="ctr"/>
                      <a:r>
                        <a:rPr lang="en-US" b="1" dirty="0">
                          <a:solidFill>
                            <a:schemeClr val="accent1"/>
                          </a:solidFill>
                        </a:rPr>
                        <a:t>Medium</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Congress, select fed agencies, EO compliance. </a:t>
                      </a:r>
                    </a:p>
                  </a:txBody>
                  <a:tcPr/>
                </a:tc>
                <a:extLst>
                  <a:ext uri="{0D108BD9-81ED-4DB2-BD59-A6C34878D82A}">
                    <a16:rowId xmlns:a16="http://schemas.microsoft.com/office/drawing/2014/main" val="2977079403"/>
                  </a:ext>
                </a:extLst>
              </a:tr>
              <a:tr h="370840">
                <a:tc>
                  <a:txBody>
                    <a:bodyPr/>
                    <a:lstStyle/>
                    <a:p>
                      <a:r>
                        <a:rPr lang="en-US" b="1" dirty="0"/>
                        <a:t>State Permitting &amp; Siting</a:t>
                      </a:r>
                    </a:p>
                  </a:txBody>
                  <a:tcPr/>
                </a:tc>
                <a:tc>
                  <a:txBody>
                    <a:bodyPr/>
                    <a:lstStyle/>
                    <a:p>
                      <a:pPr algn="ctr"/>
                      <a:r>
                        <a:rPr lang="en-US" b="1" dirty="0">
                          <a:solidFill>
                            <a:srgbClr val="FF0000"/>
                          </a:solidFill>
                        </a:rPr>
                        <a:t>High</a:t>
                      </a:r>
                      <a:endParaRPr lang="en-US" b="1" dirty="0"/>
                    </a:p>
                  </a:txBody>
                  <a:tcPr/>
                </a:tc>
                <a:tc>
                  <a:txBody>
                    <a:bodyPr/>
                    <a:lstStyle/>
                    <a:p>
                      <a:pPr algn="ctr"/>
                      <a:r>
                        <a:rPr lang="en-US" b="1" dirty="0">
                          <a:solidFill>
                            <a:schemeClr val="accent1"/>
                          </a:solidFill>
                        </a:rPr>
                        <a:t>Intermediate</a:t>
                      </a:r>
                      <a:endParaRPr lang="en-US" b="1" dirty="0"/>
                    </a:p>
                  </a:txBody>
                  <a:tcPr/>
                </a:tc>
                <a:tc>
                  <a:txBody>
                    <a:bodyPr/>
                    <a:lstStyle/>
                    <a:p>
                      <a:r>
                        <a:rPr lang="en-US" b="1" dirty="0"/>
                        <a:t>Interstate implications of state policy. Fed coordination. </a:t>
                      </a:r>
                    </a:p>
                  </a:txBody>
                  <a:tcPr/>
                </a:tc>
                <a:extLst>
                  <a:ext uri="{0D108BD9-81ED-4DB2-BD59-A6C34878D82A}">
                    <a16:rowId xmlns:a16="http://schemas.microsoft.com/office/drawing/2014/main" val="2724988621"/>
                  </a:ext>
                </a:extLst>
              </a:tr>
            </a:tbl>
          </a:graphicData>
        </a:graphic>
      </p:graphicFrame>
      <p:sp>
        <p:nvSpPr>
          <p:cNvPr id="2" name="TextBox 1">
            <a:extLst>
              <a:ext uri="{FF2B5EF4-FFF2-40B4-BE49-F238E27FC236}">
                <a16:creationId xmlns:a16="http://schemas.microsoft.com/office/drawing/2014/main" id="{890FEF42-7FAA-1706-B831-5B557173C4B6}"/>
              </a:ext>
            </a:extLst>
          </p:cNvPr>
          <p:cNvSpPr txBox="1"/>
          <p:nvPr/>
        </p:nvSpPr>
        <p:spPr>
          <a:xfrm>
            <a:off x="3832965" y="6581501"/>
            <a:ext cx="5098093" cy="307777"/>
          </a:xfrm>
          <a:prstGeom prst="rect">
            <a:avLst/>
          </a:prstGeom>
          <a:noFill/>
        </p:spPr>
        <p:txBody>
          <a:bodyPr wrap="square" rtlCol="0">
            <a:spAutoFit/>
          </a:bodyPr>
          <a:lstStyle/>
          <a:p>
            <a:r>
              <a:rPr lang="en-US" dirty="0"/>
              <a:t>Source: R Street Reliability Priorities </a:t>
            </a:r>
            <a:r>
              <a:rPr lang="en-US" dirty="0">
                <a:hlinkClick r:id="rId4"/>
              </a:rPr>
              <a:t>Paper</a:t>
            </a:r>
            <a:endParaRPr lang="en-US" dirty="0"/>
          </a:p>
        </p:txBody>
      </p:sp>
    </p:spTree>
    <p:extLst>
      <p:ext uri="{BB962C8B-B14F-4D97-AF65-F5344CB8AC3E}">
        <p14:creationId xmlns:p14="http://schemas.microsoft.com/office/powerpoint/2010/main" val="139333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10EF840F-5456-21CB-4C5F-D70D2093F7B4}"/>
            </a:ext>
          </a:extLst>
        </p:cNvPr>
        <p:cNvGrpSpPr/>
        <p:nvPr/>
      </p:nvGrpSpPr>
      <p:grpSpPr>
        <a:xfrm>
          <a:off x="0" y="0"/>
          <a:ext cx="0" cy="0"/>
          <a:chOff x="0" y="0"/>
          <a:chExt cx="0" cy="0"/>
        </a:xfrm>
      </p:grpSpPr>
      <p:sp>
        <p:nvSpPr>
          <p:cNvPr id="139" name="Google Shape;139;p18">
            <a:extLst>
              <a:ext uri="{FF2B5EF4-FFF2-40B4-BE49-F238E27FC236}">
                <a16:creationId xmlns:a16="http://schemas.microsoft.com/office/drawing/2014/main" id="{827D967E-C6D3-336C-694B-9861E8C88BC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err="1">
                <a:latin typeface="Overpass Black"/>
                <a:ea typeface="Overpass Black"/>
                <a:cs typeface="Overpass Black"/>
                <a:sym typeface="Overpass Black"/>
              </a:rPr>
              <a:t>CapEx</a:t>
            </a:r>
            <a:r>
              <a:rPr lang="en-US" dirty="0">
                <a:latin typeface="Overpass Black"/>
                <a:ea typeface="Overpass Black"/>
                <a:cs typeface="Overpass Black"/>
                <a:sym typeface="Overpass Black"/>
              </a:rPr>
              <a:t> Drivers</a:t>
            </a:r>
            <a:endParaRPr dirty="0">
              <a:latin typeface="Overpass Black"/>
              <a:ea typeface="Overpass Black"/>
              <a:cs typeface="Overpass Black"/>
              <a:sym typeface="Overpass Black"/>
            </a:endParaRPr>
          </a:p>
        </p:txBody>
      </p:sp>
      <p:sp>
        <p:nvSpPr>
          <p:cNvPr id="140" name="Google Shape;140;p18">
            <a:extLst>
              <a:ext uri="{FF2B5EF4-FFF2-40B4-BE49-F238E27FC236}">
                <a16:creationId xmlns:a16="http://schemas.microsoft.com/office/drawing/2014/main" id="{563D59A0-DFB8-E7D0-0A49-84EA9F0A997D}"/>
              </a:ext>
            </a:extLst>
          </p:cNvPr>
          <p:cNvSpPr txBox="1">
            <a:spLocks noGrp="1"/>
          </p:cNvSpPr>
          <p:nvPr>
            <p:ph type="body" idx="1"/>
          </p:nvPr>
        </p:nvSpPr>
        <p:spPr>
          <a:xfrm>
            <a:off x="1309607" y="2162432"/>
            <a:ext cx="9840514" cy="3363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Font typeface="Overpass"/>
              <a:buChar char="•"/>
            </a:pPr>
            <a:endParaRPr sz="3200"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41" name="Google Shape;141;p18">
            <a:extLst>
              <a:ext uri="{FF2B5EF4-FFF2-40B4-BE49-F238E27FC236}">
                <a16:creationId xmlns:a16="http://schemas.microsoft.com/office/drawing/2014/main" id="{0E1C1336-FA41-7A5D-218E-A2FF44AB3678}"/>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4" name="Picture 3">
            <a:extLst>
              <a:ext uri="{FF2B5EF4-FFF2-40B4-BE49-F238E27FC236}">
                <a16:creationId xmlns:a16="http://schemas.microsoft.com/office/drawing/2014/main" id="{AC8D06A2-A825-F7D7-B4D1-0220E6F25D75}"/>
              </a:ext>
            </a:extLst>
          </p:cNvPr>
          <p:cNvPicPr>
            <a:picLocks noChangeAspect="1"/>
          </p:cNvPicPr>
          <p:nvPr/>
        </p:nvPicPr>
        <p:blipFill>
          <a:blip r:embed="rId3"/>
          <a:stretch>
            <a:fillRect/>
          </a:stretch>
        </p:blipFill>
        <p:spPr>
          <a:xfrm>
            <a:off x="1656523" y="1651090"/>
            <a:ext cx="10234072" cy="5075187"/>
          </a:xfrm>
          <a:prstGeom prst="rect">
            <a:avLst/>
          </a:prstGeom>
        </p:spPr>
      </p:pic>
      <p:sp>
        <p:nvSpPr>
          <p:cNvPr id="5" name="TextBox 4">
            <a:extLst>
              <a:ext uri="{FF2B5EF4-FFF2-40B4-BE49-F238E27FC236}">
                <a16:creationId xmlns:a16="http://schemas.microsoft.com/office/drawing/2014/main" id="{9CB67BB2-8462-9DE8-860A-B6305A150ECE}"/>
              </a:ext>
            </a:extLst>
          </p:cNvPr>
          <p:cNvSpPr txBox="1"/>
          <p:nvPr/>
        </p:nvSpPr>
        <p:spPr>
          <a:xfrm>
            <a:off x="10823714" y="6572388"/>
            <a:ext cx="1262270" cy="307777"/>
          </a:xfrm>
          <a:prstGeom prst="rect">
            <a:avLst/>
          </a:prstGeom>
          <a:noFill/>
        </p:spPr>
        <p:txBody>
          <a:bodyPr wrap="square" rtlCol="0">
            <a:spAutoFit/>
          </a:bodyPr>
          <a:lstStyle/>
          <a:p>
            <a:r>
              <a:rPr lang="en-US" dirty="0"/>
              <a:t>Source: </a:t>
            </a:r>
            <a:r>
              <a:rPr lang="en-US" dirty="0">
                <a:hlinkClick r:id="rId4"/>
              </a:rPr>
              <a:t>EIA</a:t>
            </a:r>
            <a:r>
              <a:rPr lang="en-US" dirty="0"/>
              <a:t>.</a:t>
            </a:r>
          </a:p>
        </p:txBody>
      </p:sp>
    </p:spTree>
    <p:extLst>
      <p:ext uri="{BB962C8B-B14F-4D97-AF65-F5344CB8AC3E}">
        <p14:creationId xmlns:p14="http://schemas.microsoft.com/office/powerpoint/2010/main" val="30529490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1015</Words>
  <Application>Microsoft Office PowerPoint</Application>
  <PresentationFormat>Widescreen</PresentationFormat>
  <Paragraphs>152</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Calibri</vt:lpstr>
      <vt:lpstr>Overpass</vt:lpstr>
      <vt:lpstr>Overpass Black</vt:lpstr>
      <vt:lpstr>Arial</vt:lpstr>
      <vt:lpstr>Avenir</vt:lpstr>
      <vt:lpstr>Arial</vt:lpstr>
      <vt:lpstr>Office Theme</vt:lpstr>
      <vt:lpstr>Bitmap Image</vt:lpstr>
      <vt:lpstr>Impacts of Regulations &amp; The Inflation Reduction Act</vt:lpstr>
      <vt:lpstr>Pre-IRA Landscape</vt:lpstr>
      <vt:lpstr>Prospective IRA Impact</vt:lpstr>
      <vt:lpstr>Recent IRA Evaluations</vt:lpstr>
      <vt:lpstr>Recent IRA Evaluations</vt:lpstr>
      <vt:lpstr>Post-OBBBA</vt:lpstr>
      <vt:lpstr>Back to Cost &amp; Reliability</vt:lpstr>
      <vt:lpstr>Reliability Priorities</vt:lpstr>
      <vt:lpstr>CapEx Drivers</vt:lpstr>
      <vt:lpstr>Transmission Reform</vt:lpstr>
      <vt:lpstr>Load Growth Readiness</vt:lpstr>
      <vt:lpstr>PowerPoint Presentation</vt:lpstr>
      <vt:lpstr>Appendix</vt:lpstr>
      <vt:lpstr>PowerPoint Presentation</vt:lpstr>
      <vt:lpstr>Inaccuracies in IRA Assessments</vt:lpstr>
      <vt:lpstr>IRA Deployment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Street Institute</dc:title>
  <dc:creator>Devin Hartman</dc:creator>
  <cp:lastModifiedBy>Devin Hartman</cp:lastModifiedBy>
  <cp:revision>106</cp:revision>
  <dcterms:modified xsi:type="dcterms:W3CDTF">2025-08-18T21:30:05Z</dcterms:modified>
</cp:coreProperties>
</file>