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333" r:id="rId3"/>
    <p:sldId id="334" r:id="rId4"/>
    <p:sldId id="326" r:id="rId5"/>
    <p:sldId id="327" r:id="rId6"/>
    <p:sldId id="328" r:id="rId7"/>
    <p:sldId id="331" r:id="rId8"/>
    <p:sldId id="332" r:id="rId9"/>
    <p:sldId id="266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verpass" panose="020B0604020202020204" charset="0"/>
      <p:regular r:id="rId16"/>
      <p:bold r:id="rId17"/>
      <p:italic r:id="rId18"/>
      <p:boldItalic r:id="rId19"/>
    </p:embeddedFont>
    <p:embeddedFont>
      <p:font typeface="Overpass Black" panose="020B0604020202020204" charset="0"/>
      <p:bold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vin Hartman" initials="DH" lastIdx="1" clrIdx="0">
    <p:extLst>
      <p:ext uri="{19B8F6BF-5375-455C-9EA6-DF929625EA0E}">
        <p15:presenceInfo xmlns:p15="http://schemas.microsoft.com/office/powerpoint/2012/main" userId="41a72ac4c9104d4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D9D9D9"/>
    <a:srgbClr val="969595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56" autoAdjust="0"/>
  </p:normalViewPr>
  <p:slideViewPr>
    <p:cSldViewPr snapToGrid="0">
      <p:cViewPr varScale="1">
        <p:scale>
          <a:sx n="53" d="100"/>
          <a:sy n="53" d="100"/>
        </p:scale>
        <p:origin x="101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spcBef>
                <a:spcPts val="0"/>
              </a:spcBef>
              <a:buSzPts val="2000"/>
              <a:buFont typeface="Overpass"/>
              <a:buChar char="•"/>
            </a:pPr>
            <a:r>
              <a:rPr lang="en-US" dirty="0">
                <a:latin typeface="Overpass"/>
                <a:sym typeface="Overpass"/>
              </a:rPr>
              <a:t>[</a:t>
            </a:r>
            <a:r>
              <a:rPr lang="en-US" dirty="0">
                <a:highlight>
                  <a:srgbClr val="FFFF00"/>
                </a:highlight>
                <a:latin typeface="Overpass"/>
                <a:sym typeface="Overpass"/>
              </a:rPr>
              <a:t>Europe, Texas, New England price charts/headlines</a:t>
            </a:r>
            <a:r>
              <a:rPr lang="en-US" dirty="0">
                <a:latin typeface="Overpass"/>
                <a:sym typeface="Overpass"/>
              </a:rPr>
              <a:t>]</a:t>
            </a:r>
          </a:p>
          <a:p>
            <a:pPr marL="685800" lvl="1" indent="-228600">
              <a:spcBef>
                <a:spcPts val="0"/>
              </a:spcBef>
              <a:buSzPts val="2000"/>
              <a:buFont typeface="Overpass"/>
              <a:buChar char="•"/>
            </a:pPr>
            <a:r>
              <a:rPr lang="en-US" dirty="0">
                <a:latin typeface="Overpass"/>
                <a:sym typeface="Overpass"/>
              </a:rPr>
              <a:t>Political love/hate of commodity markets linked to marginal costs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5634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4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Markets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won’t deliver what policy won’t allow </a:t>
            </a:r>
            <a:endParaRPr dirty="0"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0677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1290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0496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venir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b="0" i="0"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b="0" i="0">
                <a:latin typeface="Avenir"/>
                <a:ea typeface="Avenir"/>
                <a:cs typeface="Avenir"/>
                <a:sym typeface="Avenir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b="0" i="0">
                <a:latin typeface="Avenir"/>
                <a:ea typeface="Avenir"/>
                <a:cs typeface="Avenir"/>
                <a:sym typeface="Avenir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b="0" i="0">
                <a:latin typeface="Avenir"/>
                <a:ea typeface="Avenir"/>
                <a:cs typeface="Avenir"/>
                <a:sym typeface="Avenir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venir"/>
                <a:ea typeface="Avenir"/>
                <a:cs typeface="Avenir"/>
                <a:sym typeface="Avenir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 i="0">
                <a:latin typeface="Avenir"/>
                <a:ea typeface="Avenir"/>
                <a:cs typeface="Avenir"/>
                <a:sym typeface="Avenir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venir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venir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78558" y="5867335"/>
            <a:ext cx="1119283" cy="88913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street.org/2022/03/23/healthy-markets-remedy-energy-and-climate-crises/" TargetMode="External"/><Relationship Id="rId4" Type="http://schemas.openxmlformats.org/officeDocument/2006/relationships/hyperlink" Target="https://www.iso-ne.com/about/key-stats/market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tilitydive.com/news/manchin-barrasso-ferc-gas-infrastructure-pipeline-review/619816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cresforum.org/wp-content/uploads/2022/03/U.S.-Fossil-Fuels-Should-Play-a-Crucial-Role-in-Reducing-Global-Emissions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enews.net/articles/climate-or-reliability-ferc-blocks-northeast-gas-project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co2efficient.com/methane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treet.org/wp-content/uploads/2018/05/Resilience-Reply-comments-May-2018-FINAL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street.org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t="14439" b="44375"/>
          <a:stretch/>
        </p:blipFill>
        <p:spPr>
          <a:xfrm>
            <a:off x="0" y="1697064"/>
            <a:ext cx="12192000" cy="334763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0" y="1697064"/>
            <a:ext cx="12192000" cy="3347634"/>
          </a:xfrm>
          <a:prstGeom prst="rect">
            <a:avLst/>
          </a:prstGeom>
          <a:solidFill>
            <a:schemeClr val="dk1">
              <a:alpha val="8392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ctrTitle"/>
          </p:nvPr>
        </p:nvSpPr>
        <p:spPr>
          <a:xfrm>
            <a:off x="671249" y="3326574"/>
            <a:ext cx="5143200" cy="103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Avenir"/>
              <a:buNone/>
            </a:pPr>
            <a:r>
              <a:rPr lang="en-US" sz="4320" dirty="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Ukraine, Energy, Climate and Electricity Markets</a:t>
            </a:r>
            <a:endParaRPr dirty="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6377552" y="3067291"/>
            <a:ext cx="4923295" cy="563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Harvard Electricity Policy Group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May 5, 2022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>
              <a:latin typeface="Overpass"/>
              <a:ea typeface="Overpass"/>
              <a:cs typeface="Overpass"/>
              <a:sym typeface="Overpass"/>
            </a:endParaRPr>
          </a:p>
        </p:txBody>
      </p:sp>
      <p:cxnSp>
        <p:nvCxnSpPr>
          <p:cNvPr id="93" name="Google Shape;93;p13"/>
          <p:cNvCxnSpPr/>
          <p:nvPr/>
        </p:nvCxnSpPr>
        <p:spPr>
          <a:xfrm>
            <a:off x="6096000" y="2781944"/>
            <a:ext cx="0" cy="1177871"/>
          </a:xfrm>
          <a:prstGeom prst="straightConnector1">
            <a:avLst/>
          </a:prstGeom>
          <a:noFill/>
          <a:ln w="25400" cap="flat" cmpd="sng">
            <a:solidFill>
              <a:srgbClr val="D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0202A4-2636-4979-AE82-579D6C6B21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</a:pPr>
            <a:endParaRPr/>
          </a:p>
        </p:txBody>
      </p:sp>
      <p:pic>
        <p:nvPicPr>
          <p:cNvPr id="99" name="Google Shape;99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28144" y="1825625"/>
            <a:ext cx="7735712" cy="435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4">
            <a:alphaModFix/>
          </a:blip>
          <a:srcRect t="5533" b="10062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8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6261" y="5860899"/>
            <a:ext cx="1161886" cy="9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4"/>
          <p:cNvSpPr txBox="1"/>
          <p:nvPr/>
        </p:nvSpPr>
        <p:spPr>
          <a:xfrm>
            <a:off x="1388147" y="2867852"/>
            <a:ext cx="9422970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R Street Institute is a nonprofit, nonpartisan, public policy research organization. Our mission is to engage in policy research and outreach to promote free markets and limited, effective government.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105" name="Google Shape;105;p14"/>
          <p:cNvSpPr txBox="1"/>
          <p:nvPr/>
        </p:nvSpPr>
        <p:spPr>
          <a:xfrm>
            <a:off x="1388147" y="1761963"/>
            <a:ext cx="40605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DF0000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WHO  WE  ARE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546F6D-7464-4EEC-94C2-A738CF21B3AF}"/>
              </a:ext>
            </a:extLst>
          </p:cNvPr>
          <p:cNvSpPr txBox="1"/>
          <p:nvPr/>
        </p:nvSpPr>
        <p:spPr>
          <a:xfrm>
            <a:off x="1380883" y="5306901"/>
            <a:ext cx="270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Deep Expertise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13676A-C6ED-4EC1-A229-22834C321E0F}"/>
              </a:ext>
            </a:extLst>
          </p:cNvPr>
          <p:cNvSpPr txBox="1"/>
          <p:nvPr/>
        </p:nvSpPr>
        <p:spPr>
          <a:xfrm>
            <a:off x="4685554" y="5306901"/>
            <a:ext cx="2707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Broad Coalitions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C30480-CD85-425D-9048-44AFEE4FD971}"/>
              </a:ext>
            </a:extLst>
          </p:cNvPr>
          <p:cNvSpPr txBox="1"/>
          <p:nvPr/>
        </p:nvSpPr>
        <p:spPr>
          <a:xfrm>
            <a:off x="7990225" y="5122234"/>
            <a:ext cx="2707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Victories at the Margin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 descr="/var/www/render_temp/1723377/1456088908/slide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347"/>
            <a:ext cx="12192000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650929" y="2716364"/>
            <a:ext cx="302217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In addition to our D.C. headquarters, we have offices in Georgia, Texas, Ohio, California and Massachusetts.</a:t>
            </a:r>
            <a:endParaRPr>
              <a:latin typeface="Overpass"/>
              <a:ea typeface="Overpass"/>
              <a:cs typeface="Overpass"/>
              <a:sym typeface="Overpass"/>
            </a:endParaRPr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4774" y="5858359"/>
            <a:ext cx="1177335" cy="93598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/>
          <p:nvPr/>
        </p:nvSpPr>
        <p:spPr>
          <a:xfrm>
            <a:off x="650929" y="759418"/>
            <a:ext cx="38590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DF0000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WHERE WE ARE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ACA79E-63A7-4BD0-B783-D3940A707D4B}"/>
              </a:ext>
            </a:extLst>
          </p:cNvPr>
          <p:cNvSpPr txBox="1"/>
          <p:nvPr/>
        </p:nvSpPr>
        <p:spPr>
          <a:xfrm>
            <a:off x="8975558" y="5582653"/>
            <a:ext cx="2707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</a:rPr>
              <a:t>Denotes Energy Staff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5FA9A183-0845-4C93-A5B6-4B46DB6043C4}"/>
              </a:ext>
            </a:extLst>
          </p:cNvPr>
          <p:cNvSpPr/>
          <p:nvPr/>
        </p:nvSpPr>
        <p:spPr>
          <a:xfrm>
            <a:off x="8578516" y="5582653"/>
            <a:ext cx="397042" cy="3693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50B9FA7F-7293-452B-A586-C21AA3CD26F4}"/>
              </a:ext>
            </a:extLst>
          </p:cNvPr>
          <p:cNvSpPr/>
          <p:nvPr/>
        </p:nvSpPr>
        <p:spPr>
          <a:xfrm>
            <a:off x="7326960" y="4347580"/>
            <a:ext cx="397042" cy="3693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D38A43FB-4D38-431B-9BD2-62C83F412CD1}"/>
              </a:ext>
            </a:extLst>
          </p:cNvPr>
          <p:cNvSpPr/>
          <p:nvPr/>
        </p:nvSpPr>
        <p:spPr>
          <a:xfrm>
            <a:off x="7415463" y="4347580"/>
            <a:ext cx="397042" cy="3693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97CADBEB-4F8B-4898-A74C-5C9639BFBE8C}"/>
              </a:ext>
            </a:extLst>
          </p:cNvPr>
          <p:cNvSpPr/>
          <p:nvPr/>
        </p:nvSpPr>
        <p:spPr>
          <a:xfrm>
            <a:off x="7900737" y="1788695"/>
            <a:ext cx="397042" cy="3693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7557B398-5C6D-40CA-8FE8-8DB1852A6258}"/>
              </a:ext>
            </a:extLst>
          </p:cNvPr>
          <p:cNvSpPr/>
          <p:nvPr/>
        </p:nvSpPr>
        <p:spPr>
          <a:xfrm>
            <a:off x="10391275" y="2796574"/>
            <a:ext cx="397042" cy="3693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135A8917-9343-4D3D-888D-E9AC42385F1F}"/>
              </a:ext>
            </a:extLst>
          </p:cNvPr>
          <p:cNvSpPr/>
          <p:nvPr/>
        </p:nvSpPr>
        <p:spPr>
          <a:xfrm>
            <a:off x="10329111" y="2796574"/>
            <a:ext cx="397042" cy="3693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AF50FFF7-4C3B-458F-AFFF-7719C8C37BE1}"/>
              </a:ext>
            </a:extLst>
          </p:cNvPr>
          <p:cNvSpPr/>
          <p:nvPr/>
        </p:nvSpPr>
        <p:spPr>
          <a:xfrm>
            <a:off x="10381248" y="2720374"/>
            <a:ext cx="397042" cy="3693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3166DE-A32C-0314-0ADD-D1088CDFC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517" y="4066674"/>
            <a:ext cx="4756484" cy="2791327"/>
          </a:xfrm>
          <a:prstGeom prst="rect">
            <a:avLst/>
          </a:prstGeom>
        </p:spPr>
      </p:pic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45959" y="365125"/>
            <a:ext cx="107682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</a:pPr>
            <a:r>
              <a:rPr lang="en-US" dirty="0">
                <a:latin typeface="Overpass Black"/>
                <a:ea typeface="Overpass Black"/>
                <a:cs typeface="Overpass Black"/>
                <a:sym typeface="Overpass Black"/>
              </a:rPr>
              <a:t>Economics &amp; Politics</a:t>
            </a:r>
            <a:endParaRPr dirty="0"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1286359" y="1983782"/>
            <a:ext cx="10348177" cy="368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spcBef>
                <a:spcPts val="0"/>
              </a:spcBef>
              <a:buSzPts val="2000"/>
              <a:buFont typeface="Overpass"/>
              <a:buChar char="•"/>
            </a:pPr>
            <a:r>
              <a:rPr lang="en-US" dirty="0">
                <a:latin typeface="Overpass"/>
                <a:sym typeface="Overpass"/>
              </a:rPr>
              <a:t>Goal: markets account for climate &amp; energy security risks</a:t>
            </a:r>
          </a:p>
          <a:p>
            <a:pPr marL="685800" lvl="1" indent="-228600">
              <a:spcBef>
                <a:spcPts val="0"/>
              </a:spcBef>
              <a:buSzPts val="2000"/>
              <a:buFont typeface="Overpass"/>
              <a:buChar char="•"/>
            </a:pPr>
            <a:r>
              <a:rPr lang="en-US" dirty="0">
                <a:latin typeface="Overpass"/>
                <a:sym typeface="Overpass"/>
              </a:rPr>
              <a:t>Stakeholder capitalism era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</a:pPr>
            <a:r>
              <a:rPr lang="en-US" dirty="0">
                <a:latin typeface="Overpass"/>
                <a:sym typeface="Overpass"/>
              </a:rPr>
              <a:t>Political challenges</a:t>
            </a:r>
          </a:p>
          <a:p>
            <a:pPr marL="685800" lvl="1" indent="-228600">
              <a:spcBef>
                <a:spcPts val="0"/>
              </a:spcBef>
              <a:buSzPts val="2000"/>
              <a:buFont typeface="Overpass"/>
              <a:buChar char="•"/>
            </a:pPr>
            <a:r>
              <a:rPr lang="en-US" dirty="0">
                <a:latin typeface="Overpass"/>
                <a:sym typeface="Overpass"/>
              </a:rPr>
              <a:t>Prices signal substitutes vs. politics picks winners</a:t>
            </a:r>
          </a:p>
          <a:p>
            <a:pPr marL="685800" lvl="1" indent="-228600">
              <a:spcBef>
                <a:spcPts val="0"/>
              </a:spcBef>
              <a:buSzPts val="2000"/>
              <a:buFont typeface="Overpass"/>
              <a:buChar char="•"/>
            </a:pPr>
            <a:r>
              <a:rPr lang="en-US" dirty="0">
                <a:latin typeface="Overpass"/>
                <a:sym typeface="Overpass"/>
              </a:rPr>
              <a:t>Efficient prices vs. price spike unpopularity</a:t>
            </a:r>
          </a:p>
          <a:p>
            <a:pPr marL="685800" lvl="1" indent="-228600">
              <a:spcBef>
                <a:spcPts val="0"/>
              </a:spcBef>
              <a:buSzPts val="2000"/>
              <a:buFont typeface="Overpass"/>
              <a:buChar char="•"/>
            </a:pPr>
            <a:r>
              <a:rPr lang="en-US" dirty="0">
                <a:latin typeface="Overpass"/>
                <a:sym typeface="Overpass"/>
              </a:rPr>
              <a:t>Global lifecycle GHG vs. domestic lens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</a:pPr>
            <a:r>
              <a:rPr lang="en-US" dirty="0">
                <a:latin typeface="Overpass"/>
                <a:sym typeface="Overpass"/>
              </a:rPr>
              <a:t>Remedy: healthy markets</a:t>
            </a:r>
          </a:p>
          <a:p>
            <a:pPr marL="685800" lvl="1" indent="-228600">
              <a:spcBef>
                <a:spcPts val="0"/>
              </a:spcBef>
              <a:buSzPts val="2000"/>
              <a:buFont typeface="Overpass"/>
              <a:buChar char="•"/>
            </a:pPr>
            <a:r>
              <a:rPr lang="en-US" dirty="0">
                <a:latin typeface="Overpass"/>
                <a:sym typeface="Overpass"/>
              </a:rPr>
              <a:t>Risk transfer (moral hazard)</a:t>
            </a:r>
          </a:p>
          <a:p>
            <a:pPr marL="685800" lvl="1" indent="-228600">
              <a:spcBef>
                <a:spcPts val="0"/>
              </a:spcBef>
              <a:buSzPts val="2000"/>
              <a:buFont typeface="Overpass"/>
              <a:buChar char="•"/>
            </a:pPr>
            <a:r>
              <a:rPr lang="en-US" dirty="0">
                <a:latin typeface="Overpass"/>
                <a:sym typeface="Overpass"/>
              </a:rPr>
              <a:t>Define/secure property rights</a:t>
            </a:r>
          </a:p>
          <a:p>
            <a:pPr marL="685800" lvl="1" indent="-228600">
              <a:spcBef>
                <a:spcPts val="0"/>
              </a:spcBef>
              <a:buSzPts val="2000"/>
              <a:buFont typeface="Overpass"/>
              <a:buChar char="•"/>
            </a:pPr>
            <a:r>
              <a:rPr lang="en-US" dirty="0">
                <a:latin typeface="Overpass"/>
                <a:sym typeface="Overpass"/>
              </a:rPr>
              <a:t>Information symmetry </a:t>
            </a:r>
          </a:p>
          <a:p>
            <a:pPr marL="685800" lvl="1" indent="-228600">
              <a:spcBef>
                <a:spcPts val="0"/>
              </a:spcBef>
              <a:buSzPts val="2000"/>
              <a:buFont typeface="Overpass"/>
              <a:buChar char="•"/>
            </a:pPr>
            <a:r>
              <a:rPr lang="en-US" dirty="0">
                <a:latin typeface="Overpass"/>
                <a:sym typeface="Overpass"/>
              </a:rPr>
              <a:t>Low entry/exit barriers</a:t>
            </a:r>
          </a:p>
          <a:p>
            <a:pPr marL="685800" lvl="1" indent="-228600">
              <a:spcBef>
                <a:spcPts val="0"/>
              </a:spcBef>
              <a:buSzPts val="2000"/>
              <a:buFont typeface="Overpass"/>
              <a:buChar char="•"/>
            </a:pPr>
            <a:r>
              <a:rPr lang="en-US" dirty="0">
                <a:latin typeface="Overpass"/>
                <a:sym typeface="Overpass"/>
              </a:rPr>
              <a:t>Low transactions costs </a:t>
            </a:r>
          </a:p>
          <a:p>
            <a:pPr marL="685800" lvl="1" indent="-228600">
              <a:spcBef>
                <a:spcPts val="0"/>
              </a:spcBef>
              <a:buSzPts val="2000"/>
              <a:buFont typeface="Overpass"/>
              <a:buChar char="•"/>
            </a:pPr>
            <a:r>
              <a:rPr lang="en-US" dirty="0">
                <a:latin typeface="Overpass"/>
                <a:sym typeface="Overpass"/>
              </a:rPr>
              <a:t>Internalize externalities</a:t>
            </a:r>
          </a:p>
        </p:txBody>
      </p:sp>
      <p:cxnSp>
        <p:nvCxnSpPr>
          <p:cNvPr id="141" name="Google Shape;141;p18"/>
          <p:cNvCxnSpPr/>
          <p:nvPr/>
        </p:nvCxnSpPr>
        <p:spPr>
          <a:xfrm>
            <a:off x="2758699" y="1565329"/>
            <a:ext cx="6726264" cy="0"/>
          </a:xfrm>
          <a:prstGeom prst="straightConnector1">
            <a:avLst/>
          </a:prstGeom>
          <a:noFill/>
          <a:ln w="25400" cap="flat" cmpd="sng">
            <a:solidFill>
              <a:srgbClr val="D7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BD8F6A-7FF2-40F8-8329-EE28BA8035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A94E6A-4C55-C310-B9BE-2BE089D12E21}"/>
              </a:ext>
            </a:extLst>
          </p:cNvPr>
          <p:cNvSpPr txBox="1"/>
          <p:nvPr/>
        </p:nvSpPr>
        <p:spPr>
          <a:xfrm>
            <a:off x="1624263" y="6486451"/>
            <a:ext cx="603985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See </a:t>
            </a:r>
            <a:r>
              <a:rPr lang="en-US" sz="1050" dirty="0">
                <a:hlinkClick r:id="rId4"/>
              </a:rPr>
              <a:t>https://www.iso-ne.com/about/key-stats/markets</a:t>
            </a:r>
            <a:r>
              <a:rPr lang="en-US" sz="1050" dirty="0"/>
              <a:t> </a:t>
            </a:r>
          </a:p>
          <a:p>
            <a:r>
              <a:rPr lang="en-US" sz="1050" dirty="0"/>
              <a:t> </a:t>
            </a:r>
            <a:r>
              <a:rPr lang="en-US" sz="1050" dirty="0">
                <a:hlinkClick r:id="rId5"/>
              </a:rPr>
              <a:t>https://www.rstreet.org/2022/03/23/healthy-markets-remedy-energy-and-climate-crises/</a:t>
            </a:r>
            <a:r>
              <a:rPr lang="en-US" sz="105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026B5-1C0D-3599-5352-FD08D4C48D5C}"/>
              </a:ext>
            </a:extLst>
          </p:cNvPr>
          <p:cNvSpPr txBox="1"/>
          <p:nvPr/>
        </p:nvSpPr>
        <p:spPr>
          <a:xfrm>
            <a:off x="7900737" y="3757500"/>
            <a:ext cx="416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New England Gas &amp; Electric Prices</a:t>
            </a:r>
          </a:p>
        </p:txBody>
      </p:sp>
    </p:spTree>
    <p:extLst>
      <p:ext uri="{BB962C8B-B14F-4D97-AF65-F5344CB8AC3E}">
        <p14:creationId xmlns:p14="http://schemas.microsoft.com/office/powerpoint/2010/main" val="213799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44D2CE-94FD-94D7-9AC0-413D08BB9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0" y="2428877"/>
            <a:ext cx="8265021" cy="33673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9EB1B8-D7B0-8F25-D084-B41F51AF8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228" y="3947958"/>
            <a:ext cx="650743" cy="762000"/>
          </a:xfrm>
          <a:prstGeom prst="rect">
            <a:avLst/>
          </a:prstGeom>
        </p:spPr>
      </p:pic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45959" y="365125"/>
            <a:ext cx="107682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dirty="0">
                <a:latin typeface="Overpass Black"/>
                <a:sym typeface="Overpass Black"/>
              </a:rPr>
              <a:t>N</a:t>
            </a:r>
            <a:r>
              <a:rPr lang="en-US" dirty="0">
                <a:latin typeface="Overpass Black"/>
                <a:sym typeface="Overpass"/>
              </a:rPr>
              <a:t>atural Gas Schizophrenia</a:t>
            </a:r>
            <a:endParaRPr dirty="0">
              <a:latin typeface="Overpass Black"/>
              <a:sym typeface="Overpass Black"/>
            </a:endParaRPr>
          </a:p>
        </p:txBody>
      </p:sp>
      <p:cxnSp>
        <p:nvCxnSpPr>
          <p:cNvPr id="141" name="Google Shape;141;p18"/>
          <p:cNvCxnSpPr/>
          <p:nvPr/>
        </p:nvCxnSpPr>
        <p:spPr>
          <a:xfrm>
            <a:off x="2758699" y="1565329"/>
            <a:ext cx="6726264" cy="0"/>
          </a:xfrm>
          <a:prstGeom prst="straightConnector1">
            <a:avLst/>
          </a:prstGeom>
          <a:noFill/>
          <a:ln w="25400" cap="flat" cmpd="sng">
            <a:solidFill>
              <a:srgbClr val="D7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BD8F6A-7FF2-40F8-8329-EE28BA8035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2274F7-3B71-487F-ABAD-AD49D0821E34}"/>
              </a:ext>
            </a:extLst>
          </p:cNvPr>
          <p:cNvSpPr txBox="1"/>
          <p:nvPr/>
        </p:nvSpPr>
        <p:spPr>
          <a:xfrm>
            <a:off x="1431757" y="6100460"/>
            <a:ext cx="1076024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/>
              <a:t>Sources: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/>
              <a:t>Coefficient </a:t>
            </a:r>
            <a:r>
              <a:rPr lang="en-US" sz="900" dirty="0">
                <a:hlinkClick r:id="rId5"/>
              </a:rPr>
              <a:t>https://co2efficient.com/methane</a:t>
            </a:r>
            <a:r>
              <a:rPr lang="en-US" sz="9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/>
              <a:t>E&amp;E News: </a:t>
            </a:r>
            <a:r>
              <a:rPr lang="en-US" sz="900" dirty="0">
                <a:hlinkClick r:id="rId6"/>
              </a:rPr>
              <a:t>https://www.eenews.net/articles/climate-or-reliability-ferc-blocks-northeast-gas-project/</a:t>
            </a:r>
            <a:r>
              <a:rPr lang="en-US" sz="9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/>
              <a:t>CRES Forum, Carnegie Endowment for Int’l Peace, NETL: </a:t>
            </a:r>
            <a:r>
              <a:rPr lang="en-US" sz="900" dirty="0">
                <a:hlinkClick r:id="rId7"/>
              </a:rPr>
              <a:t>https://cresforum.org/wp-content/uploads/2022/03/U.S.-Fossil-Fuels-Should-Play-a-Crucial-Role-in-Reducing-Global-Emissions.pdf</a:t>
            </a:r>
            <a:r>
              <a:rPr lang="en-US" sz="9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 err="1"/>
              <a:t>UtilityDive</a:t>
            </a:r>
            <a:r>
              <a:rPr lang="en-US" sz="900" dirty="0"/>
              <a:t>: </a:t>
            </a:r>
            <a:r>
              <a:rPr lang="en-US" sz="900" dirty="0">
                <a:hlinkClick r:id="rId8"/>
              </a:rPr>
              <a:t>https://www.utilitydive.com/news/manchin-barrasso-ferc-gas-infrastructure-pipeline-review/619816/</a:t>
            </a:r>
            <a:r>
              <a:rPr lang="en-US" sz="900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FA2B34-BEEC-1593-2636-3010104588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1065" y="2653665"/>
            <a:ext cx="3755576" cy="11020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3A8597-2571-FB6F-E782-E9E1547A2F6D}"/>
              </a:ext>
            </a:extLst>
          </p:cNvPr>
          <p:cNvSpPr txBox="1"/>
          <p:nvPr/>
        </p:nvSpPr>
        <p:spPr>
          <a:xfrm>
            <a:off x="2671012" y="1625553"/>
            <a:ext cx="6930188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Domestic politics meets global reality, local reliability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8DDE1C-56BD-8121-F9C7-15137D8DC5DF}"/>
              </a:ext>
            </a:extLst>
          </p:cNvPr>
          <p:cNvSpPr txBox="1"/>
          <p:nvPr/>
        </p:nvSpPr>
        <p:spPr>
          <a:xfrm>
            <a:off x="8948097" y="3975015"/>
            <a:ext cx="32439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000000"/>
                </a:solidFill>
                <a:effectLst/>
                <a:latin typeface="DIN-2014"/>
              </a:rPr>
              <a:t>Climate or reliability? FERC blocks Northeast gas project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E4FFFE-721D-2CCA-5659-4FDF5E8132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9473" y="2110792"/>
            <a:ext cx="2105025" cy="504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733823-C556-8EA8-4DED-F3147545FE8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59782" y="4938791"/>
            <a:ext cx="2791327" cy="104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4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45959" y="365125"/>
            <a:ext cx="107682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</a:pPr>
            <a:r>
              <a:rPr lang="en-US" dirty="0">
                <a:latin typeface="Overpass Black"/>
                <a:ea typeface="Overpass Black"/>
                <a:cs typeface="Overpass Black"/>
                <a:sym typeface="Overpass Black"/>
              </a:rPr>
              <a:t>Stable Climate + Secure Energy</a:t>
            </a:r>
            <a:endParaRPr dirty="0"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1286360" y="1983782"/>
            <a:ext cx="9624448" cy="368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</a:pPr>
            <a:endParaRPr lang="en-US" dirty="0">
              <a:latin typeface="Overpass"/>
              <a:sym typeface="Overpass"/>
            </a:endParaRPr>
          </a:p>
        </p:txBody>
      </p:sp>
      <p:cxnSp>
        <p:nvCxnSpPr>
          <p:cNvPr id="141" name="Google Shape;141;p18"/>
          <p:cNvCxnSpPr/>
          <p:nvPr/>
        </p:nvCxnSpPr>
        <p:spPr>
          <a:xfrm>
            <a:off x="2758699" y="1565329"/>
            <a:ext cx="6726264" cy="0"/>
          </a:xfrm>
          <a:prstGeom prst="straightConnector1">
            <a:avLst/>
          </a:prstGeom>
          <a:noFill/>
          <a:ln w="25400" cap="flat" cmpd="sng">
            <a:solidFill>
              <a:srgbClr val="D7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BD8F6A-7FF2-40F8-8329-EE28BA8035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B3330499-35A5-EF85-FA8C-A41D7562FF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591392"/>
              </p:ext>
            </p:extLst>
          </p:nvPr>
        </p:nvGraphicFramePr>
        <p:xfrm>
          <a:off x="108857" y="1364116"/>
          <a:ext cx="11974285" cy="54254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084589">
                  <a:extLst>
                    <a:ext uri="{9D8B030D-6E8A-4147-A177-3AD203B41FA5}">
                      <a16:colId xmlns:a16="http://schemas.microsoft.com/office/drawing/2014/main" val="2745872045"/>
                    </a:ext>
                  </a:extLst>
                </a:gridCol>
                <a:gridCol w="3849355">
                  <a:extLst>
                    <a:ext uri="{9D8B030D-6E8A-4147-A177-3AD203B41FA5}">
                      <a16:colId xmlns:a16="http://schemas.microsoft.com/office/drawing/2014/main" val="1142639003"/>
                    </a:ext>
                  </a:extLst>
                </a:gridCol>
                <a:gridCol w="2860186">
                  <a:extLst>
                    <a:ext uri="{9D8B030D-6E8A-4147-A177-3AD203B41FA5}">
                      <a16:colId xmlns:a16="http://schemas.microsoft.com/office/drawing/2014/main" val="1000101556"/>
                    </a:ext>
                  </a:extLst>
                </a:gridCol>
                <a:gridCol w="3180155">
                  <a:extLst>
                    <a:ext uri="{9D8B030D-6E8A-4147-A177-3AD203B41FA5}">
                      <a16:colId xmlns:a16="http://schemas.microsoft.com/office/drawing/2014/main" val="398488160"/>
                    </a:ext>
                  </a:extLst>
                </a:gridCol>
              </a:tblGrid>
              <a:tr h="138496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Do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Do Not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Context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148728"/>
                  </a:ext>
                </a:extLst>
              </a:tr>
              <a:tr h="340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/>
                        <a:t>Market Institutions 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Integrate gas globally.</a:t>
                      </a:r>
                    </a:p>
                    <a:p>
                      <a:pPr algn="ctr"/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Expand RTOs, restructure.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Inhibit trade.</a:t>
                      </a:r>
                    </a:p>
                    <a:p>
                      <a:pPr algn="ctr"/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Socialize risk.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Liquid+fungible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markets, supplier assigned risk.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869040"/>
                  </a:ext>
                </a:extLst>
              </a:tr>
              <a:tr h="257731"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Entry/exit Barriers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Depoliticize, streamline permits.</a:t>
                      </a:r>
                    </a:p>
                    <a:p>
                      <a:pPr algn="ctr"/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Market design, interconnection.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Micromanage permits.</a:t>
                      </a:r>
                    </a:p>
                    <a:p>
                      <a:pPr algn="ctr"/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Creative RMRs.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Envir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. permitting often retards net </a:t>
                      </a: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envir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gains.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033173"/>
                  </a:ext>
                </a:extLst>
              </a:tr>
              <a:tr h="257731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Risk Management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Credit/collateral and hedging requirements. </a:t>
                      </a:r>
                    </a:p>
                    <a:p>
                      <a:pPr algn="ctr"/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Supply chain risk alignment, ISACs.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Price controls. </a:t>
                      </a:r>
                    </a:p>
                    <a:p>
                      <a:pPr algn="ctr"/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Emergency actions for structural risk, </a:t>
                      </a: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eg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DPA.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Manage econ &amp; political risk of price spikes w/o muting signal.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261111"/>
                  </a:ext>
                </a:extLst>
              </a:tr>
              <a:tr h="257731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Market Power &amp; Manipulation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Refine </a:t>
                      </a: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elec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&amp; gas mitigation. </a:t>
                      </a:r>
                    </a:p>
                    <a:p>
                      <a:pPr algn="ctr"/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Clarify manipulation.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Inhibit nodal congestion products.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Chilliness dries liquidity.</a:t>
                      </a:r>
                    </a:p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Phys withholding probs.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9204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dirty="0"/>
                        <a:t>Environmental Transparency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Granular emissions visibility. </a:t>
                      </a:r>
                    </a:p>
                    <a:p>
                      <a:pPr algn="ctr"/>
                      <a:r>
                        <a:rPr lang="en-US" sz="1800" dirty="0"/>
                        <a:t>Climate reporting guidance w/ private ordering, int’l sync.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Create new liabilities. </a:t>
                      </a:r>
                    </a:p>
                    <a:p>
                      <a:pPr algn="ctr"/>
                      <a:r>
                        <a:rPr lang="en-US" sz="1800" dirty="0"/>
                        <a:t>Deter reporting quality.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Remedies info deficiencies.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845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Product heterogeneity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Validate </a:t>
                      </a: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envir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&amp; reliability differentiated commodities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/>
                        <a:t>Misdiagnose greenwashing.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Remedies property rights &amp; high transactions costs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859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 dirty="0"/>
                        <a:t>Emissions Pricing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Tax </a:t>
                      </a:r>
                      <a:r>
                        <a:rPr lang="en-US" sz="1800" b="0" i="0" u="none" strike="noStrike" cap="none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bads</a:t>
                      </a:r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, not goods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Asymmetric application. Refund schemes.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Long-term tax revenues increase for debt relief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393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785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72E8A26-546E-C172-9B1D-3CE612D7F93F}"/>
              </a:ext>
            </a:extLst>
          </p:cNvPr>
          <p:cNvSpPr/>
          <p:nvPr/>
        </p:nvSpPr>
        <p:spPr>
          <a:xfrm>
            <a:off x="3342843" y="2231057"/>
            <a:ext cx="2797550" cy="34513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10EDC6-ECD1-FE7B-BC49-D107E2591D72}"/>
              </a:ext>
            </a:extLst>
          </p:cNvPr>
          <p:cNvSpPr/>
          <p:nvPr/>
        </p:nvSpPr>
        <p:spPr>
          <a:xfrm>
            <a:off x="6096000" y="2225621"/>
            <a:ext cx="3031685" cy="16885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9695A7-43E2-7421-7917-E21641551F0D}"/>
              </a:ext>
            </a:extLst>
          </p:cNvPr>
          <p:cNvSpPr/>
          <p:nvPr/>
        </p:nvSpPr>
        <p:spPr>
          <a:xfrm>
            <a:off x="6096000" y="3914160"/>
            <a:ext cx="3031685" cy="16885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45959" y="365125"/>
            <a:ext cx="107682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</a:pPr>
            <a:r>
              <a:rPr lang="en-US" dirty="0">
                <a:latin typeface="Overpass Black"/>
                <a:ea typeface="Overpass Black"/>
                <a:cs typeface="Overpass Black"/>
                <a:sym typeface="Overpass Black"/>
              </a:rPr>
              <a:t>High Impact, Low Probability Events</a:t>
            </a:r>
            <a:endParaRPr dirty="0"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cxnSp>
        <p:nvCxnSpPr>
          <p:cNvPr id="141" name="Google Shape;141;p18"/>
          <p:cNvCxnSpPr/>
          <p:nvPr/>
        </p:nvCxnSpPr>
        <p:spPr>
          <a:xfrm>
            <a:off x="2758699" y="1565329"/>
            <a:ext cx="6726264" cy="0"/>
          </a:xfrm>
          <a:prstGeom prst="straightConnector1">
            <a:avLst/>
          </a:prstGeom>
          <a:noFill/>
          <a:ln w="25400" cap="flat" cmpd="sng">
            <a:solidFill>
              <a:srgbClr val="D7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BD8F6A-7FF2-40F8-8329-EE28BA8035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cxnSp>
        <p:nvCxnSpPr>
          <p:cNvPr id="8" name="Google Shape;141;p18">
            <a:extLst>
              <a:ext uri="{FF2B5EF4-FFF2-40B4-BE49-F238E27FC236}">
                <a16:creationId xmlns:a16="http://schemas.microsoft.com/office/drawing/2014/main" id="{083415EB-FE76-698C-19E0-5AB306001CF3}"/>
              </a:ext>
            </a:extLst>
          </p:cNvPr>
          <p:cNvCxnSpPr>
            <a:cxnSpLocks/>
          </p:cNvCxnSpPr>
          <p:nvPr/>
        </p:nvCxnSpPr>
        <p:spPr>
          <a:xfrm>
            <a:off x="3255936" y="5672379"/>
            <a:ext cx="6020411" cy="0"/>
          </a:xfrm>
          <a:prstGeom prst="straightConnector1">
            <a:avLst/>
          </a:prstGeom>
          <a:noFill/>
          <a:ln w="82550" cap="flat" cmpd="sng">
            <a:solidFill>
              <a:srgbClr val="D7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" name="Google Shape;141;p18">
            <a:extLst>
              <a:ext uri="{FF2B5EF4-FFF2-40B4-BE49-F238E27FC236}">
                <a16:creationId xmlns:a16="http://schemas.microsoft.com/office/drawing/2014/main" id="{FFEE769E-CBB1-21A6-0104-8BE104F594AE}"/>
              </a:ext>
            </a:extLst>
          </p:cNvPr>
          <p:cNvCxnSpPr>
            <a:cxnSpLocks/>
          </p:cNvCxnSpPr>
          <p:nvPr/>
        </p:nvCxnSpPr>
        <p:spPr>
          <a:xfrm flipV="1">
            <a:off x="3292099" y="1983782"/>
            <a:ext cx="0" cy="3688597"/>
          </a:xfrm>
          <a:prstGeom prst="straightConnector1">
            <a:avLst/>
          </a:prstGeom>
          <a:noFill/>
          <a:ln w="82550" cap="flat" cmpd="sng">
            <a:solidFill>
              <a:srgbClr val="D7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743042B-9E0E-74ED-D133-CDD2ADE429D5}"/>
              </a:ext>
            </a:extLst>
          </p:cNvPr>
          <p:cNvSpPr txBox="1"/>
          <p:nvPr/>
        </p:nvSpPr>
        <p:spPr>
          <a:xfrm>
            <a:off x="1225286" y="2023218"/>
            <a:ext cx="2117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PROBABILITY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2231F8-F7BB-EC1F-0F41-3C743CA0CA6D}"/>
              </a:ext>
            </a:extLst>
          </p:cNvPr>
          <p:cNvSpPr txBox="1"/>
          <p:nvPr/>
        </p:nvSpPr>
        <p:spPr>
          <a:xfrm>
            <a:off x="3952374" y="6138802"/>
            <a:ext cx="4287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MAGNITUDE OF CONSEQUENCE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322B0E-213C-88A7-3511-895FB2935EBD}"/>
              </a:ext>
            </a:extLst>
          </p:cNvPr>
          <p:cNvSpPr txBox="1"/>
          <p:nvPr/>
        </p:nvSpPr>
        <p:spPr>
          <a:xfrm>
            <a:off x="4004510" y="5704023"/>
            <a:ext cx="1106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DDA2A1-BBF5-AE5C-BB72-BF75A82EF455}"/>
              </a:ext>
            </a:extLst>
          </p:cNvPr>
          <p:cNvSpPr txBox="1"/>
          <p:nvPr/>
        </p:nvSpPr>
        <p:spPr>
          <a:xfrm>
            <a:off x="7080587" y="5728629"/>
            <a:ext cx="1106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High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04C48F-8C7C-0795-0B03-D83B39AA06C0}"/>
              </a:ext>
            </a:extLst>
          </p:cNvPr>
          <p:cNvSpPr txBox="1"/>
          <p:nvPr/>
        </p:nvSpPr>
        <p:spPr>
          <a:xfrm>
            <a:off x="2039014" y="2890892"/>
            <a:ext cx="1106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Known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463865-EE40-110D-BC80-3EAF5C022792}"/>
              </a:ext>
            </a:extLst>
          </p:cNvPr>
          <p:cNvSpPr txBox="1"/>
          <p:nvPr/>
        </p:nvSpPr>
        <p:spPr>
          <a:xfrm>
            <a:off x="1928998" y="4626240"/>
            <a:ext cx="13269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Unknown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13508D-2D8C-7E71-B752-D6AC8301B4D7}"/>
              </a:ext>
            </a:extLst>
          </p:cNvPr>
          <p:cNvSpPr txBox="1"/>
          <p:nvPr/>
        </p:nvSpPr>
        <p:spPr>
          <a:xfrm>
            <a:off x="6537163" y="2644907"/>
            <a:ext cx="2181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Risk Management Policy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AA93F8-6564-3054-D71F-C15721255128}"/>
              </a:ext>
            </a:extLst>
          </p:cNvPr>
          <p:cNvSpPr txBox="1"/>
          <p:nvPr/>
        </p:nvSpPr>
        <p:spPr>
          <a:xfrm>
            <a:off x="6537163" y="4327399"/>
            <a:ext cx="2181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Uncertainty Management Policy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18D314-B2B3-F53D-86F0-7EE061E851D5}"/>
              </a:ext>
            </a:extLst>
          </p:cNvPr>
          <p:cNvSpPr txBox="1"/>
          <p:nvPr/>
        </p:nvSpPr>
        <p:spPr>
          <a:xfrm>
            <a:off x="3517504" y="3560217"/>
            <a:ext cx="2181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Gov’t Failure &gt; Market Failure</a:t>
            </a:r>
          </a:p>
        </p:txBody>
      </p:sp>
    </p:spTree>
    <p:extLst>
      <p:ext uri="{BB962C8B-B14F-4D97-AF65-F5344CB8AC3E}">
        <p14:creationId xmlns:p14="http://schemas.microsoft.com/office/powerpoint/2010/main" val="234603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45959" y="365125"/>
            <a:ext cx="107682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</a:pPr>
            <a:r>
              <a:rPr lang="en-US" dirty="0">
                <a:latin typeface="Overpass Black"/>
                <a:ea typeface="Overpass Black"/>
                <a:cs typeface="Overpass Black"/>
                <a:sym typeface="Overpass Black"/>
              </a:rPr>
              <a:t>Electric Uncertainty</a:t>
            </a:r>
            <a:endParaRPr dirty="0"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sp>
        <p:nvSpPr>
          <p:cNvPr id="140" name="Google Shape;140;p18"/>
          <p:cNvSpPr txBox="1">
            <a:spLocks noGrp="1"/>
          </p:cNvSpPr>
          <p:nvPr>
            <p:ph type="body" idx="1"/>
          </p:nvPr>
        </p:nvSpPr>
        <p:spPr>
          <a:xfrm>
            <a:off x="1286359" y="1775995"/>
            <a:ext cx="9624448" cy="3688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ts val="2000"/>
              <a:buFont typeface="Overpass"/>
              <a:buChar char="•"/>
            </a:pPr>
            <a:r>
              <a:rPr lang="en-US" dirty="0">
                <a:latin typeface="Overpass"/>
                <a:sym typeface="Overpass"/>
              </a:rPr>
              <a:t>Revisit resilience economics:</a:t>
            </a:r>
          </a:p>
          <a:p>
            <a:pPr marL="971550" lvl="1" indent="-514350">
              <a:spcBef>
                <a:spcPts val="0"/>
              </a:spcBef>
              <a:buSzPts val="2000"/>
              <a:buFont typeface="+mj-lt"/>
              <a:buAutoNum type="arabicPeriod"/>
            </a:pPr>
            <a:r>
              <a:rPr lang="en-US" dirty="0">
                <a:latin typeface="Overpass"/>
                <a:sym typeface="Overpass"/>
              </a:rPr>
              <a:t>Avoid ad hoc, premature reforms. </a:t>
            </a:r>
          </a:p>
          <a:p>
            <a:pPr marL="971550" lvl="1" indent="-514350">
              <a:spcBef>
                <a:spcPts val="0"/>
              </a:spcBef>
              <a:buSzPts val="2000"/>
              <a:buFont typeface="+mj-lt"/>
              <a:buAutoNum type="arabicPeriod"/>
            </a:pPr>
            <a:r>
              <a:rPr lang="en-US" dirty="0">
                <a:latin typeface="Overpass"/>
                <a:sym typeface="Overpass"/>
              </a:rPr>
              <a:t>Conceptual understanding from end-user perspective.</a:t>
            </a:r>
          </a:p>
          <a:p>
            <a:pPr marL="971550" lvl="1" indent="-514350">
              <a:spcBef>
                <a:spcPts val="0"/>
              </a:spcBef>
              <a:buSzPts val="2000"/>
              <a:buFont typeface="+mj-lt"/>
              <a:buAutoNum type="arabicPeriod"/>
            </a:pPr>
            <a:r>
              <a:rPr lang="en-US" dirty="0">
                <a:latin typeface="Overpass"/>
                <a:sym typeface="Overpass"/>
              </a:rPr>
              <a:t>Economic framework to evaluate bulk power resilience. </a:t>
            </a:r>
          </a:p>
          <a:p>
            <a:pPr marL="971550" lvl="1" indent="-514350">
              <a:spcBef>
                <a:spcPts val="0"/>
              </a:spcBef>
              <a:buSzPts val="2000"/>
              <a:buFont typeface="+mj-lt"/>
              <a:buAutoNum type="arabicPeriod"/>
            </a:pPr>
            <a:r>
              <a:rPr lang="en-US" dirty="0">
                <a:latin typeface="Overpass"/>
                <a:sym typeface="Overpass"/>
              </a:rPr>
              <a:t>Tailor reforms to degree of regional heterogeneity.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verpass"/>
              <a:buChar char="•"/>
            </a:pPr>
            <a:r>
              <a:rPr lang="en-US" dirty="0">
                <a:latin typeface="Overpass"/>
                <a:sym typeface="Overpass"/>
              </a:rPr>
              <a:t>Applications: </a:t>
            </a:r>
          </a:p>
          <a:p>
            <a:pPr marL="685800" lvl="1" indent="-228600">
              <a:spcBef>
                <a:spcPts val="0"/>
              </a:spcBef>
              <a:buSzPts val="2000"/>
              <a:buFont typeface="Overpass"/>
              <a:buChar char="•"/>
            </a:pPr>
            <a:r>
              <a:rPr lang="en-US" dirty="0">
                <a:latin typeface="Overpass"/>
                <a:sym typeface="Overpass"/>
              </a:rPr>
              <a:t>Reliability metrics &amp; standards reform</a:t>
            </a:r>
          </a:p>
          <a:p>
            <a:pPr marL="1143000" lvl="2" indent="-228600">
              <a:spcBef>
                <a:spcPts val="0"/>
              </a:spcBef>
              <a:buFont typeface="Overpass"/>
              <a:buChar char="•"/>
            </a:pPr>
            <a:r>
              <a:rPr lang="en-US" dirty="0">
                <a:latin typeface="Overpass"/>
                <a:sym typeface="Overpass"/>
              </a:rPr>
              <a:t>Frequency </a:t>
            </a:r>
            <a:r>
              <a:rPr lang="en-US" dirty="0">
                <a:latin typeface="Overpass"/>
                <a:sym typeface="Wingdings" panose="05000000000000000000" pitchFamily="2" charset="2"/>
              </a:rPr>
              <a:t></a:t>
            </a:r>
            <a:r>
              <a:rPr lang="en-US" dirty="0">
                <a:latin typeface="Overpass"/>
                <a:sym typeface="Overpass"/>
              </a:rPr>
              <a:t> add duration</a:t>
            </a:r>
          </a:p>
          <a:p>
            <a:pPr marL="1143000" lvl="2" indent="-228600">
              <a:spcBef>
                <a:spcPts val="0"/>
              </a:spcBef>
              <a:buFont typeface="Overpass"/>
              <a:buChar char="•"/>
            </a:pPr>
            <a:r>
              <a:rPr lang="en-US" dirty="0">
                <a:latin typeface="Overpass"/>
                <a:sym typeface="Overpass"/>
              </a:rPr>
              <a:t>Engineering heuristics </a:t>
            </a:r>
            <a:r>
              <a:rPr lang="en-US" dirty="0">
                <a:latin typeface="Overpass"/>
                <a:sym typeface="Wingdings" panose="05000000000000000000" pitchFamily="2" charset="2"/>
              </a:rPr>
              <a:t></a:t>
            </a:r>
            <a:r>
              <a:rPr lang="en-US" dirty="0">
                <a:latin typeface="Overpass"/>
                <a:sym typeface="Overpass"/>
              </a:rPr>
              <a:t> social welfare</a:t>
            </a:r>
          </a:p>
          <a:p>
            <a:pPr marL="1143000" lvl="2" indent="-228600">
              <a:spcBef>
                <a:spcPts val="0"/>
              </a:spcBef>
              <a:buFont typeface="Overpass"/>
              <a:buChar char="•"/>
            </a:pPr>
            <a:r>
              <a:rPr lang="en-US" dirty="0">
                <a:latin typeface="Overpass"/>
                <a:sym typeface="Overpass"/>
              </a:rPr>
              <a:t>Differentiated firm service reliability </a:t>
            </a:r>
          </a:p>
          <a:p>
            <a:pPr marL="685800" lvl="1" indent="-228600">
              <a:spcBef>
                <a:spcPts val="0"/>
              </a:spcBef>
              <a:buSzPts val="2000"/>
              <a:buFont typeface="Overpass"/>
              <a:buChar char="•"/>
            </a:pPr>
            <a:r>
              <a:rPr lang="en-US" dirty="0">
                <a:latin typeface="Overpass"/>
                <a:sym typeface="Overpass"/>
              </a:rPr>
              <a:t>Transmission planning </a:t>
            </a:r>
          </a:p>
          <a:p>
            <a:pPr marL="685800" lvl="1" indent="-228600">
              <a:spcBef>
                <a:spcPts val="0"/>
              </a:spcBef>
              <a:buSzPts val="2000"/>
              <a:buFont typeface="Overpass"/>
              <a:buChar char="•"/>
            </a:pPr>
            <a:r>
              <a:rPr lang="en-US" dirty="0">
                <a:latin typeface="Overpass"/>
                <a:sym typeface="Overpass"/>
              </a:rPr>
              <a:t>Capacity market design</a:t>
            </a:r>
          </a:p>
          <a:p>
            <a:pPr marL="1143000" lvl="2" indent="-228600">
              <a:spcBef>
                <a:spcPts val="0"/>
              </a:spcBef>
              <a:buFont typeface="Overpass"/>
              <a:buChar char="•"/>
            </a:pPr>
            <a:r>
              <a:rPr lang="en-US" dirty="0">
                <a:latin typeface="Overpass"/>
                <a:sym typeface="Overpass"/>
              </a:rPr>
              <a:t>e.g., scenario-based accreditation &amp; zone definitions</a:t>
            </a:r>
          </a:p>
          <a:p>
            <a:pPr marL="685800" lvl="1" indent="-228600">
              <a:spcBef>
                <a:spcPts val="0"/>
              </a:spcBef>
              <a:buSzPts val="2000"/>
              <a:buFont typeface="Overpass"/>
              <a:buChar char="•"/>
            </a:pPr>
            <a:r>
              <a:rPr lang="en-US" dirty="0">
                <a:latin typeface="Overpass"/>
                <a:sym typeface="Overpass"/>
              </a:rPr>
              <a:t>DER policies</a:t>
            </a:r>
          </a:p>
        </p:txBody>
      </p:sp>
      <p:cxnSp>
        <p:nvCxnSpPr>
          <p:cNvPr id="141" name="Google Shape;141;p18"/>
          <p:cNvCxnSpPr/>
          <p:nvPr/>
        </p:nvCxnSpPr>
        <p:spPr>
          <a:xfrm>
            <a:off x="2758699" y="1565329"/>
            <a:ext cx="6726264" cy="0"/>
          </a:xfrm>
          <a:prstGeom prst="straightConnector1">
            <a:avLst/>
          </a:prstGeom>
          <a:noFill/>
          <a:ln w="25400" cap="flat" cmpd="sng">
            <a:solidFill>
              <a:srgbClr val="D7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BD8F6A-7FF2-40F8-8329-EE28BA8035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2274F7-3B71-487F-ABAD-AD49D0821E34}"/>
              </a:ext>
            </a:extLst>
          </p:cNvPr>
          <p:cNvSpPr txBox="1"/>
          <p:nvPr/>
        </p:nvSpPr>
        <p:spPr>
          <a:xfrm>
            <a:off x="2187504" y="6487515"/>
            <a:ext cx="87233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See </a:t>
            </a:r>
            <a:r>
              <a:rPr lang="en-US" dirty="0">
                <a:hlinkClick r:id="rId3"/>
              </a:rPr>
              <a:t>https://www.rstreet.org/wp-content/uploads/2018/05/Resilience-Reply-comments-May-2018-FINAL.pdf</a:t>
            </a:r>
            <a:r>
              <a:rPr lang="en-US" dirty="0"/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93A58-A889-851F-DC41-5D05D49F640A}"/>
              </a:ext>
            </a:extLst>
          </p:cNvPr>
          <p:cNvSpPr txBox="1"/>
          <p:nvPr/>
        </p:nvSpPr>
        <p:spPr>
          <a:xfrm>
            <a:off x="8326055" y="4329629"/>
            <a:ext cx="3865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Climate disasters have rendered ‘one-in-10’ grid standard obsolete, experts say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821D74-5181-FC88-BE98-07A596C20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3874" y="3889932"/>
            <a:ext cx="1590305" cy="43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11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-1" b="-18873"/>
          <a:stretch/>
        </p:blipFill>
        <p:spPr>
          <a:xfrm>
            <a:off x="-20664" y="0"/>
            <a:ext cx="12228498" cy="815233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3"/>
          <p:cNvSpPr/>
          <p:nvPr/>
        </p:nvSpPr>
        <p:spPr>
          <a:xfrm>
            <a:off x="-20664" y="0"/>
            <a:ext cx="12222997" cy="6858000"/>
          </a:xfrm>
          <a:prstGeom prst="rect">
            <a:avLst/>
          </a:prstGeom>
          <a:solidFill>
            <a:schemeClr val="dk1">
              <a:alpha val="8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970" y="5610388"/>
            <a:ext cx="1374378" cy="109263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3"/>
          <p:cNvSpPr txBox="1"/>
          <p:nvPr/>
        </p:nvSpPr>
        <p:spPr>
          <a:xfrm>
            <a:off x="3027334" y="898902"/>
            <a:ext cx="613732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Overpass Black"/>
                <a:ea typeface="Overpass Black"/>
                <a:cs typeface="Overpass Black"/>
                <a:sym typeface="Overpass Black"/>
              </a:rPr>
              <a:t>Thank you!</a:t>
            </a:r>
            <a:endParaRPr>
              <a:latin typeface="Overpass Black"/>
              <a:ea typeface="Overpass Black"/>
              <a:cs typeface="Overpass Black"/>
              <a:sym typeface="Overpass Black"/>
            </a:endParaRPr>
          </a:p>
        </p:txBody>
      </p:sp>
      <p:cxnSp>
        <p:nvCxnSpPr>
          <p:cNvPr id="214" name="Google Shape;214;p23"/>
          <p:cNvCxnSpPr/>
          <p:nvPr/>
        </p:nvCxnSpPr>
        <p:spPr>
          <a:xfrm>
            <a:off x="2743200" y="1704814"/>
            <a:ext cx="6726264" cy="0"/>
          </a:xfrm>
          <a:prstGeom prst="straightConnector1">
            <a:avLst/>
          </a:prstGeom>
          <a:noFill/>
          <a:ln w="25400" cap="flat" cmpd="sng">
            <a:solidFill>
              <a:srgbClr val="D7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5" name="Google Shape;215;p23"/>
          <p:cNvSpPr txBox="1"/>
          <p:nvPr/>
        </p:nvSpPr>
        <p:spPr>
          <a:xfrm>
            <a:off x="3983064" y="2742215"/>
            <a:ext cx="446351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Devin Hartman</a:t>
            </a:r>
            <a:endParaRPr dirty="0">
              <a:latin typeface="Overpass"/>
              <a:ea typeface="Overpass"/>
              <a:cs typeface="Overpass"/>
              <a:sym typeface="Overpas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dhartman@rstreet.org</a:t>
            </a:r>
            <a:endParaRPr dirty="0">
              <a:latin typeface="Overpass"/>
              <a:ea typeface="Overpass"/>
              <a:cs typeface="Overpass"/>
              <a:sym typeface="Overpas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solidFill>
                  <a:schemeClr val="hlink"/>
                </a:solidFill>
                <a:latin typeface="Overpass"/>
                <a:ea typeface="Overpass"/>
                <a:cs typeface="Overpass"/>
                <a:sym typeface="Overpass"/>
                <a:hlinkClick r:id="rId5"/>
              </a:rPr>
              <a:t>www.rstreet.org</a:t>
            </a:r>
            <a:endParaRPr sz="2000" dirty="0">
              <a:solidFill>
                <a:schemeClr val="lt1"/>
              </a:solidFill>
              <a:latin typeface="Overpass"/>
              <a:ea typeface="Overpass"/>
              <a:cs typeface="Overpass"/>
              <a:sym typeface="Overpas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rPr>
              <a:t>Twitter: @DC_Hartman</a:t>
            </a:r>
            <a:endParaRPr dirty="0">
              <a:latin typeface="Overpass"/>
              <a:ea typeface="Overpass"/>
              <a:cs typeface="Overpass"/>
              <a:sym typeface="Overpas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2852D9-3815-458A-98E4-6BE3317D44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15552</TotalTime>
  <Words>668</Words>
  <Application>Microsoft Office PowerPoint</Application>
  <PresentationFormat>Widescreen</PresentationFormat>
  <Paragraphs>121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Avenir</vt:lpstr>
      <vt:lpstr>Overpass Black</vt:lpstr>
      <vt:lpstr>Calibri</vt:lpstr>
      <vt:lpstr>DIN-2014</vt:lpstr>
      <vt:lpstr>Overpass</vt:lpstr>
      <vt:lpstr>Office Theme</vt:lpstr>
      <vt:lpstr>Ukraine, Energy, Climate and Electricity Markets</vt:lpstr>
      <vt:lpstr>PowerPoint Presentation</vt:lpstr>
      <vt:lpstr>PowerPoint Presentation</vt:lpstr>
      <vt:lpstr>Economics &amp; Politics</vt:lpstr>
      <vt:lpstr>Natural Gas Schizophrenia</vt:lpstr>
      <vt:lpstr>Stable Climate + Secure Energy</vt:lpstr>
      <vt:lpstr>High Impact, Low Probability Events</vt:lpstr>
      <vt:lpstr>Electric Uncertainty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Street Institute</dc:title>
  <dc:creator>Devin Hartman</dc:creator>
  <cp:lastModifiedBy>Devin Hartman</cp:lastModifiedBy>
  <cp:revision>308</cp:revision>
  <dcterms:modified xsi:type="dcterms:W3CDTF">2022-05-05T16:54:42Z</dcterms:modified>
</cp:coreProperties>
</file>