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63" r:id="rId3"/>
    <p:sldId id="261" r:id="rId4"/>
    <p:sldId id="266" r:id="rId5"/>
    <p:sldId id="264" r:id="rId6"/>
    <p:sldId id="267" r:id="rId7"/>
    <p:sldId id="265" r:id="rId8"/>
    <p:sldId id="269" r:id="rId9"/>
    <p:sldId id="272" r:id="rId10"/>
    <p:sldId id="273" r:id="rId11"/>
    <p:sldId id="274" r:id="rId12"/>
    <p:sldId id="271" r:id="rId13"/>
    <p:sldId id="275" r:id="rId14"/>
    <p:sldId id="276" r:id="rId15"/>
    <p:sldId id="268" r:id="rId16"/>
    <p:sldId id="26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18" autoAdjust="0"/>
    <p:restoredTop sz="94660"/>
  </p:normalViewPr>
  <p:slideViewPr>
    <p:cSldViewPr snapToGrid="0">
      <p:cViewPr varScale="1">
        <p:scale>
          <a:sx n="67" d="100"/>
          <a:sy n="67" d="100"/>
        </p:scale>
        <p:origin x="13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D7E12D-5F2E-4F75-9323-B5C01738DD85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BDEAF69-FDD7-4FF2-A77B-1F3C92ED9297}">
      <dgm:prSet/>
      <dgm:spPr/>
      <dgm:t>
        <a:bodyPr/>
        <a:lstStyle/>
        <a:p>
          <a:r>
            <a:rPr lang="en-US" dirty="0"/>
            <a:t>Do we want rate design to send price signals intended to accomplish investment (i.e., do we expect rate design to accomplish IRP/IGP-like objectives)? </a:t>
          </a:r>
        </a:p>
      </dgm:t>
    </dgm:pt>
    <dgm:pt modelId="{37256EA1-0457-42D3-8626-220DF3D555A3}" type="parTrans" cxnId="{9FAA0116-DEBA-4588-9955-A8F75B23D6C1}">
      <dgm:prSet/>
      <dgm:spPr/>
      <dgm:t>
        <a:bodyPr/>
        <a:lstStyle/>
        <a:p>
          <a:endParaRPr lang="en-US"/>
        </a:p>
      </dgm:t>
    </dgm:pt>
    <dgm:pt modelId="{CA1FDF40-AB80-45ED-A44C-85EDFF3D7871}" type="sibTrans" cxnId="{9FAA0116-DEBA-4588-9955-A8F75B23D6C1}">
      <dgm:prSet/>
      <dgm:spPr/>
      <dgm:t>
        <a:bodyPr/>
        <a:lstStyle/>
        <a:p>
          <a:endParaRPr lang="en-US"/>
        </a:p>
      </dgm:t>
    </dgm:pt>
    <dgm:pt modelId="{BA30189D-1967-4584-8902-F4CE2386468F}">
      <dgm:prSet/>
      <dgm:spPr/>
      <dgm:t>
        <a:bodyPr/>
        <a:lstStyle/>
        <a:p>
          <a:r>
            <a:rPr lang="en-US" dirty="0"/>
            <a:t>As renewables are added, how to reflect the value of energy during the (frequent) periods of vast oversupply and other (hopefully less frequent) periods of scarcity? </a:t>
          </a:r>
        </a:p>
      </dgm:t>
    </dgm:pt>
    <dgm:pt modelId="{02D7E5DB-C645-4450-82D7-EA8E668379FF}" type="parTrans" cxnId="{9A52CBA8-5F50-4C6D-A4F6-8EE127D49562}">
      <dgm:prSet/>
      <dgm:spPr/>
      <dgm:t>
        <a:bodyPr/>
        <a:lstStyle/>
        <a:p>
          <a:endParaRPr lang="en-US"/>
        </a:p>
      </dgm:t>
    </dgm:pt>
    <dgm:pt modelId="{657654EC-F089-4329-BB3A-42A20C296E76}" type="sibTrans" cxnId="{9A52CBA8-5F50-4C6D-A4F6-8EE127D49562}">
      <dgm:prSet/>
      <dgm:spPr/>
      <dgm:t>
        <a:bodyPr/>
        <a:lstStyle/>
        <a:p>
          <a:endParaRPr lang="en-US"/>
        </a:p>
      </dgm:t>
    </dgm:pt>
    <dgm:pt modelId="{10301DDE-46D8-4C22-9B6B-E81DAB9E476A}" type="pres">
      <dgm:prSet presAssocID="{65D7E12D-5F2E-4F75-9323-B5C01738DD85}" presName="linear" presStyleCnt="0">
        <dgm:presLayoutVars>
          <dgm:animLvl val="lvl"/>
          <dgm:resizeHandles val="exact"/>
        </dgm:presLayoutVars>
      </dgm:prSet>
      <dgm:spPr/>
    </dgm:pt>
    <dgm:pt modelId="{D4687C7D-FB90-4DCC-8A03-6A40B8A6ACBF}" type="pres">
      <dgm:prSet presAssocID="{4BDEAF69-FDD7-4FF2-A77B-1F3C92ED929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A054AC8-37AD-4E4C-B804-7ADFC26CB3E1}" type="pres">
      <dgm:prSet presAssocID="{CA1FDF40-AB80-45ED-A44C-85EDFF3D7871}" presName="spacer" presStyleCnt="0"/>
      <dgm:spPr/>
    </dgm:pt>
    <dgm:pt modelId="{B7248A06-AAA8-48B9-9B91-8AAAC89BB3FB}" type="pres">
      <dgm:prSet presAssocID="{BA30189D-1967-4584-8902-F4CE2386468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9FAA0116-DEBA-4588-9955-A8F75B23D6C1}" srcId="{65D7E12D-5F2E-4F75-9323-B5C01738DD85}" destId="{4BDEAF69-FDD7-4FF2-A77B-1F3C92ED9297}" srcOrd="0" destOrd="0" parTransId="{37256EA1-0457-42D3-8626-220DF3D555A3}" sibTransId="{CA1FDF40-AB80-45ED-A44C-85EDFF3D7871}"/>
    <dgm:cxn modelId="{0FB11260-79BC-44F0-A660-497E0BD8AC8B}" type="presOf" srcId="{BA30189D-1967-4584-8902-F4CE2386468F}" destId="{B7248A06-AAA8-48B9-9B91-8AAAC89BB3FB}" srcOrd="0" destOrd="0" presId="urn:microsoft.com/office/officeart/2005/8/layout/vList2"/>
    <dgm:cxn modelId="{DBD09449-0744-430F-8A7B-52C9857C121D}" type="presOf" srcId="{4BDEAF69-FDD7-4FF2-A77B-1F3C92ED9297}" destId="{D4687C7D-FB90-4DCC-8A03-6A40B8A6ACBF}" srcOrd="0" destOrd="0" presId="urn:microsoft.com/office/officeart/2005/8/layout/vList2"/>
    <dgm:cxn modelId="{9A52CBA8-5F50-4C6D-A4F6-8EE127D49562}" srcId="{65D7E12D-5F2E-4F75-9323-B5C01738DD85}" destId="{BA30189D-1967-4584-8902-F4CE2386468F}" srcOrd="1" destOrd="0" parTransId="{02D7E5DB-C645-4450-82D7-EA8E668379FF}" sibTransId="{657654EC-F089-4329-BB3A-42A20C296E76}"/>
    <dgm:cxn modelId="{710187C8-78AE-4DBF-B2D8-3F4FDD7CEFA3}" type="presOf" srcId="{65D7E12D-5F2E-4F75-9323-B5C01738DD85}" destId="{10301DDE-46D8-4C22-9B6B-E81DAB9E476A}" srcOrd="0" destOrd="0" presId="urn:microsoft.com/office/officeart/2005/8/layout/vList2"/>
    <dgm:cxn modelId="{C49FA5A0-AD36-44A2-ADBD-6441259495D8}" type="presParOf" srcId="{10301DDE-46D8-4C22-9B6B-E81DAB9E476A}" destId="{D4687C7D-FB90-4DCC-8A03-6A40B8A6ACBF}" srcOrd="0" destOrd="0" presId="urn:microsoft.com/office/officeart/2005/8/layout/vList2"/>
    <dgm:cxn modelId="{F9DA3951-C1C8-4DF3-8A9E-C14D5FA61078}" type="presParOf" srcId="{10301DDE-46D8-4C22-9B6B-E81DAB9E476A}" destId="{2A054AC8-37AD-4E4C-B804-7ADFC26CB3E1}" srcOrd="1" destOrd="0" presId="urn:microsoft.com/office/officeart/2005/8/layout/vList2"/>
    <dgm:cxn modelId="{FC8B3874-167E-40E4-932B-1FD3E8BF7B6A}" type="presParOf" srcId="{10301DDE-46D8-4C22-9B6B-E81DAB9E476A}" destId="{B7248A06-AAA8-48B9-9B91-8AAAC89BB3F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87C7D-FB90-4DCC-8A03-6A40B8A6ACBF}">
      <dsp:nvSpPr>
        <dsp:cNvPr id="0" name=""/>
        <dsp:cNvSpPr/>
      </dsp:nvSpPr>
      <dsp:spPr>
        <a:xfrm>
          <a:off x="0" y="96510"/>
          <a:ext cx="4971603" cy="235871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Do we want rate design to send price signals intended to accomplish investment (i.e., do we expect rate design to accomplish IRP/IGP-like objectives)? </a:t>
          </a:r>
        </a:p>
      </dsp:txBody>
      <dsp:txXfrm>
        <a:off x="115143" y="211653"/>
        <a:ext cx="4741317" cy="2128433"/>
      </dsp:txXfrm>
    </dsp:sp>
    <dsp:sp modelId="{B7248A06-AAA8-48B9-9B91-8AAAC89BB3FB}">
      <dsp:nvSpPr>
        <dsp:cNvPr id="0" name=""/>
        <dsp:cNvSpPr/>
      </dsp:nvSpPr>
      <dsp:spPr>
        <a:xfrm>
          <a:off x="0" y="2524350"/>
          <a:ext cx="4971603" cy="2358719"/>
        </a:xfrm>
        <a:prstGeom prst="roundRect">
          <a:avLst/>
        </a:prstGeom>
        <a:gradFill rotWithShape="0">
          <a:gsLst>
            <a:gs pos="0">
              <a:schemeClr val="accent2">
                <a:hueOff val="958067"/>
                <a:satOff val="-5475"/>
                <a:lumOff val="5295"/>
                <a:alphaOff val="0"/>
                <a:tint val="96000"/>
                <a:lumMod val="100000"/>
              </a:schemeClr>
            </a:gs>
            <a:gs pos="78000">
              <a:schemeClr val="accent2">
                <a:hueOff val="958067"/>
                <a:satOff val="-5475"/>
                <a:lumOff val="529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As renewables are added, how to reflect the value of energy during the (frequent) periods of vast oversupply and other (hopefully less frequent) periods of scarcity? </a:t>
          </a:r>
        </a:p>
      </dsp:txBody>
      <dsp:txXfrm>
        <a:off x="115143" y="2639493"/>
        <a:ext cx="4741317" cy="21284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D8C2A-1D95-4DEE-9B94-8C2E42A9BEC8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9C0FD9-CE28-42EF-B780-01C583285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156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4EBE7-EB0B-412F-A8D4-4D540CBCB361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9EDA-6B00-4912-AC45-EBE544EE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50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4EBE7-EB0B-412F-A8D4-4D540CBCB361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9EDA-6B00-4912-AC45-EBE544EE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90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4EBE7-EB0B-412F-A8D4-4D540CBCB361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9EDA-6B00-4912-AC45-EBE544EE550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8882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4EBE7-EB0B-412F-A8D4-4D540CBCB361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9EDA-6B00-4912-AC45-EBE544EE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47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4EBE7-EB0B-412F-A8D4-4D540CBCB361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9EDA-6B00-4912-AC45-EBE544EE550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69833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4EBE7-EB0B-412F-A8D4-4D540CBCB361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9EDA-6B00-4912-AC45-EBE544EE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35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4EBE7-EB0B-412F-A8D4-4D540CBCB361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9EDA-6B00-4912-AC45-EBE544EE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711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4EBE7-EB0B-412F-A8D4-4D540CBCB361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9EDA-6B00-4912-AC45-EBE544EE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599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4EBE7-EB0B-412F-A8D4-4D540CBCB361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9EDA-6B00-4912-AC45-EBE544EE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61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4EBE7-EB0B-412F-A8D4-4D540CBCB361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9EDA-6B00-4912-AC45-EBE544EE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084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4EBE7-EB0B-412F-A8D4-4D540CBCB361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9EDA-6B00-4912-AC45-EBE544EE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545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4EBE7-EB0B-412F-A8D4-4D540CBCB361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9EDA-6B00-4912-AC45-EBE544EE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1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4EBE7-EB0B-412F-A8D4-4D540CBCB361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9EDA-6B00-4912-AC45-EBE544EE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7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4EBE7-EB0B-412F-A8D4-4D540CBCB361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9EDA-6B00-4912-AC45-EBE544EE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27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4EBE7-EB0B-412F-A8D4-4D540CBCB361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9EDA-6B00-4912-AC45-EBE544EE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4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4EBE7-EB0B-412F-A8D4-4D540CBCB361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9EDA-6B00-4912-AC45-EBE544EE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97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4EBE7-EB0B-412F-A8D4-4D540CBCB361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1949EDA-6B00-4912-AC45-EBE544EE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0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509" y="1491178"/>
            <a:ext cx="6624805" cy="1646302"/>
          </a:xfrm>
        </p:spPr>
        <p:txBody>
          <a:bodyPr/>
          <a:lstStyle/>
          <a:p>
            <a:r>
              <a:rPr lang="en-US" sz="4000" dirty="0"/>
              <a:t>Rate Design in a 100% Clean-Energy Transition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Advanced Rate Design Workshop </a:t>
            </a:r>
          </a:p>
          <a:p>
            <a:r>
              <a:rPr lang="en-US" dirty="0"/>
              <a:t>Honolulu, Hawaii</a:t>
            </a:r>
          </a:p>
          <a:p>
            <a:r>
              <a:rPr lang="en-US" dirty="0"/>
              <a:t>July 15, 2019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27" y="4599283"/>
            <a:ext cx="3017520" cy="21854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02691" y="3125067"/>
            <a:ext cx="505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C00000"/>
                </a:solidFill>
              </a:rPr>
              <a:t>Travis </a:t>
            </a:r>
            <a:r>
              <a:rPr lang="en-US" dirty="0" err="1">
                <a:solidFill>
                  <a:srgbClr val="C00000"/>
                </a:solidFill>
              </a:rPr>
              <a:t>Kavulla</a:t>
            </a:r>
            <a:r>
              <a:rPr lang="en-US" dirty="0">
                <a:solidFill>
                  <a:srgbClr val="C00000"/>
                </a:solidFill>
              </a:rPr>
              <a:t> </a:t>
            </a:r>
          </a:p>
          <a:p>
            <a:pPr algn="r"/>
            <a:r>
              <a:rPr lang="en-US" dirty="0">
                <a:solidFill>
                  <a:srgbClr val="C00000"/>
                </a:solidFill>
              </a:rPr>
              <a:t>Director, Energy &amp; Environmental Policy </a:t>
            </a:r>
          </a:p>
          <a:p>
            <a:pPr algn="r"/>
            <a:r>
              <a:rPr lang="en-US" dirty="0">
                <a:solidFill>
                  <a:srgbClr val="C00000"/>
                </a:solidFill>
              </a:rPr>
              <a:t>R Street Institute</a:t>
            </a:r>
          </a:p>
        </p:txBody>
      </p:sp>
    </p:spTree>
    <p:extLst>
      <p:ext uri="{BB962C8B-B14F-4D97-AF65-F5344CB8AC3E}">
        <p14:creationId xmlns:p14="http://schemas.microsoft.com/office/powerpoint/2010/main" val="4066695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504DE0DE-0006-4BA2-B0E0-AB04EFFE95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56683" y="95530"/>
            <a:ext cx="6216024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altLang="en-US" sz="42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As a formula….</a:t>
            </a:r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47E72BD3-36AF-49D2-8B69-0D092E15B95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958" y="1825259"/>
            <a:ext cx="7371908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442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CBA118C-0938-4D4D-9E7C-74F7AA8F2B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61975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Getting the Baseline Right	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FF681E8-C87A-4283-A345-087C202166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485899"/>
            <a:ext cx="6372225" cy="4810126"/>
          </a:xfrm>
        </p:spPr>
        <p:txBody>
          <a:bodyPr>
            <a:normAutofit/>
          </a:bodyPr>
          <a:lstStyle/>
          <a:p>
            <a:r>
              <a:rPr lang="en-US" altLang="en-US" dirty="0"/>
              <a:t>The “Customer Baseline Load” (CBL) is important because it is the billing determinant for fixed-cost recovery</a:t>
            </a:r>
          </a:p>
          <a:p>
            <a:r>
              <a:rPr lang="en-US" altLang="en-US" dirty="0"/>
              <a:t>Existing Customers</a:t>
            </a:r>
          </a:p>
          <a:p>
            <a:pPr lvl="1"/>
            <a:r>
              <a:rPr lang="en-US" altLang="en-US" dirty="0"/>
              <a:t>CBL developed either actual historical metered half-hourly interval data for a customer’s specific location, </a:t>
            </a:r>
            <a:r>
              <a:rPr lang="en-US" altLang="en-US" u="sng" dirty="0"/>
              <a:t>or </a:t>
            </a:r>
          </a:p>
          <a:p>
            <a:pPr lvl="1"/>
            <a:r>
              <a:rPr lang="en-US" altLang="en-US" dirty="0"/>
              <a:t>from a template scaled to the actual historical monthly energy and monthly peak demands </a:t>
            </a:r>
          </a:p>
          <a:p>
            <a:r>
              <a:rPr lang="en-US" altLang="en-US" dirty="0"/>
              <a:t>New Customers</a:t>
            </a:r>
          </a:p>
          <a:p>
            <a:pPr lvl="1"/>
            <a:r>
              <a:rPr lang="en-US" altLang="en-US" dirty="0"/>
              <a:t>100% of commercial projected load; 60% or greater of industrial customer’s projected load</a:t>
            </a:r>
          </a:p>
          <a:p>
            <a:pPr lvl="2"/>
            <a:r>
              <a:rPr lang="en-US" altLang="en-US" dirty="0"/>
              <a:t>Requirement to “demonstrate” actual peak load to avoid gaming</a:t>
            </a:r>
          </a:p>
        </p:txBody>
      </p:sp>
    </p:spTree>
    <p:extLst>
      <p:ext uri="{BB962C8B-B14F-4D97-AF65-F5344CB8AC3E}">
        <p14:creationId xmlns:p14="http://schemas.microsoft.com/office/powerpoint/2010/main" val="1454075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C9022-2CD6-4A33-A9A7-1DCA78C27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47700"/>
          </a:xfrm>
        </p:spPr>
        <p:txBody>
          <a:bodyPr/>
          <a:lstStyle/>
          <a:p>
            <a:r>
              <a:rPr lang="en-US" dirty="0"/>
              <a:t>Uses of a ‘Cost-Based Market’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83371-BBDF-4EF7-B3D3-6A2BD145D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379540"/>
            <a:ext cx="6743702" cy="5087935"/>
          </a:xfrm>
        </p:spPr>
        <p:txBody>
          <a:bodyPr>
            <a:normAutofit/>
          </a:bodyPr>
          <a:lstStyle/>
          <a:p>
            <a:r>
              <a:rPr lang="en-US" dirty="0"/>
              <a:t>A price within rate design to encourage demand participation: Georgia Power has 2,400 customers on this or its HA dynamic tariff (2/3 commercial; 1/3 industrial)</a:t>
            </a:r>
          </a:p>
          <a:p>
            <a:pPr lvl="1"/>
            <a:r>
              <a:rPr lang="en-US" dirty="0"/>
              <a:t>Conceivable to have retail aggregators certified and responding to this price signal on behalf of residential customers</a:t>
            </a:r>
          </a:p>
          <a:p>
            <a:r>
              <a:rPr lang="en-US" dirty="0"/>
              <a:t>Provides DERs a price signal for the economic substitution of offered generation from Day Ahead</a:t>
            </a:r>
          </a:p>
          <a:p>
            <a:r>
              <a:rPr lang="en-US" dirty="0"/>
              <a:t>The market’s two-part settlement (Day Ahead to Real Time) encourages forward hedging and reliability of supply, because (depending on design of IPP contracts &amp; DER payment schemes) it is an economic resolution to generation &amp; demand imbalances.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994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34091-ED6A-4756-B39D-82169C3AE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Possible Objections to this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1FC0F-1883-4B7F-A5C8-4E4BCB4D1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930400"/>
            <a:ext cx="6457952" cy="4813300"/>
          </a:xfrm>
        </p:spPr>
        <p:txBody>
          <a:bodyPr>
            <a:normAutofit/>
          </a:bodyPr>
          <a:lstStyle/>
          <a:p>
            <a:r>
              <a:rPr lang="en-US" dirty="0"/>
              <a:t>It’s a 100% renewable system, so it won’t have any marginal costs</a:t>
            </a:r>
          </a:p>
          <a:p>
            <a:pPr lvl="1"/>
            <a:r>
              <a:rPr lang="en-US" dirty="0"/>
              <a:t>Response: This is a system that is going to have huge excursions of oversupply and scarcity unless &amp; until load is covered in each hour by 100% zero-marginal-cost resources. Is that really going to happen? </a:t>
            </a:r>
          </a:p>
          <a:p>
            <a:pPr lvl="1"/>
            <a:r>
              <a:rPr lang="en-US" dirty="0"/>
              <a:t>Indeed, it may </a:t>
            </a:r>
            <a:r>
              <a:rPr lang="en-US" i="1" dirty="0"/>
              <a:t>always </a:t>
            </a:r>
            <a:r>
              <a:rPr lang="en-US" dirty="0"/>
              <a:t>have these characteristics (vacillating oversupply and scarcity) if the last increment of supply in scarcer times is price-responsive demand. Which, in a market where the value of lost load &lt; marginal of storage </a:t>
            </a:r>
            <a:r>
              <a:rPr lang="en-US" dirty="0" err="1"/>
              <a:t>storage</a:t>
            </a:r>
            <a:r>
              <a:rPr lang="en-US" dirty="0"/>
              <a:t>, is quite likely. </a:t>
            </a:r>
          </a:p>
          <a:p>
            <a:pPr lvl="1"/>
            <a:r>
              <a:rPr lang="en-US" dirty="0"/>
              <a:t>A postcard from the future: Imagine a Hawaii marketplace which is more a “reverse curtailment auction” than a “supply the last unit of demand auction” </a:t>
            </a:r>
          </a:p>
        </p:txBody>
      </p:sp>
    </p:spTree>
    <p:extLst>
      <p:ext uri="{BB962C8B-B14F-4D97-AF65-F5344CB8AC3E}">
        <p14:creationId xmlns:p14="http://schemas.microsoft.com/office/powerpoint/2010/main" val="3004230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400EF-572C-4234-86EA-2C029CE4B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Objections, Part Deux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C6C0D-01A2-449A-82FB-D0E95AA0F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47800"/>
            <a:ext cx="6347714" cy="4800600"/>
          </a:xfrm>
        </p:spPr>
        <p:txBody>
          <a:bodyPr>
            <a:normAutofit/>
          </a:bodyPr>
          <a:lstStyle/>
          <a:p>
            <a:r>
              <a:rPr lang="en-US" dirty="0"/>
              <a:t>The prices won’t rise high enough to get DER built </a:t>
            </a:r>
          </a:p>
          <a:p>
            <a:pPr lvl="1"/>
            <a:r>
              <a:rPr lang="en-US" dirty="0"/>
              <a:t>Response: Not sure about that! </a:t>
            </a:r>
          </a:p>
          <a:p>
            <a:pPr lvl="1"/>
            <a:r>
              <a:rPr lang="en-US" dirty="0"/>
              <a:t>In any case, using rate design to organically achieve significant sources of long-term supply in a monopoly market is odd, given that they are “competing” with a central procurer with a tendency to overbuild. Probably better that DER aggregators should sign contracts for energy/capacity obligations to HECO, like IPPs, and be responsible for imbalance in cost-based market’s real-time settlement. (Again, using the “market” as a rate design tool.)</a:t>
            </a:r>
          </a:p>
          <a:p>
            <a:pPr lvl="1"/>
            <a:r>
              <a:rPr lang="en-US" dirty="0"/>
              <a:t>If you want to “test drive” organic behavioral reactions, then relax the reserve margin in order to drive part of the portfolio to come from voluntary load curtailment/ “merchant” DER.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172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B459A-3553-41F6-A90A-BCF9921FB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Finally: A Plea for Regulatory Flexibility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25400-9E98-4889-93D6-B016DD343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every rate need to be spelled out precisely? </a:t>
            </a:r>
          </a:p>
          <a:p>
            <a:r>
              <a:rPr lang="en-US" dirty="0"/>
              <a:t>In order to get significant DER/DR into a more predictable regime of procurement, there probably needs to be some contractual latitude on the part of HECO to achieve deals that match a customer’s peculiar situation, or which relieve problematic points of congestion on network. </a:t>
            </a:r>
          </a:p>
          <a:p>
            <a:r>
              <a:rPr lang="en-US" dirty="0"/>
              <a:t>Examples exist of customer protections in a more deregulated regime of rate design </a:t>
            </a:r>
            <a:r>
              <a:rPr lang="en-US" dirty="0">
                <a:sym typeface="Wingdings" panose="05000000000000000000" pitchFamily="2" charset="2"/>
              </a:rPr>
              <a:t>(special rates for poor or rural telecommunications customers)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952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E8DD2A-6903-43B8-A17C-7FF69D477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26" y="609599"/>
            <a:ext cx="6447501" cy="3667125"/>
          </a:xfrm>
        </p:spPr>
        <p:txBody>
          <a:bodyPr>
            <a:normAutofit/>
          </a:bodyPr>
          <a:lstStyle/>
          <a:p>
            <a:r>
              <a:rPr lang="en-US" dirty="0"/>
              <a:t>Mahalo…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							Questions? </a:t>
            </a:r>
          </a:p>
        </p:txBody>
      </p:sp>
      <p:sp>
        <p:nvSpPr>
          <p:cNvPr id="21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CC847D-2AD3-4892-AEE5-BC9D421A0208}"/>
              </a:ext>
            </a:extLst>
          </p:cNvPr>
          <p:cNvSpPr txBox="1"/>
          <p:nvPr/>
        </p:nvSpPr>
        <p:spPr>
          <a:xfrm>
            <a:off x="4429125" y="5370076"/>
            <a:ext cx="40186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</a:rPr>
              <a:t>Travis Kavulla</a:t>
            </a:r>
          </a:p>
          <a:p>
            <a:pPr algn="r"/>
            <a:r>
              <a:rPr lang="en-US" sz="1400" dirty="0">
                <a:solidFill>
                  <a:srgbClr val="C00000"/>
                </a:solidFill>
              </a:rPr>
              <a:t>R Street Institute</a:t>
            </a:r>
          </a:p>
          <a:p>
            <a:pPr algn="r"/>
            <a:r>
              <a:rPr lang="en-US" sz="1400" dirty="0">
                <a:solidFill>
                  <a:srgbClr val="C00000"/>
                </a:solidFill>
              </a:rPr>
              <a:t>(406) 788-3419</a:t>
            </a:r>
          </a:p>
          <a:p>
            <a:pPr algn="r"/>
            <a:r>
              <a:rPr lang="en-US" sz="1400" dirty="0">
                <a:solidFill>
                  <a:srgbClr val="C00000"/>
                </a:solidFill>
              </a:rPr>
              <a:t>tkavulla@rstreet.org</a:t>
            </a:r>
          </a:p>
        </p:txBody>
      </p:sp>
    </p:spTree>
    <p:extLst>
      <p:ext uri="{BB962C8B-B14F-4D97-AF65-F5344CB8AC3E}">
        <p14:creationId xmlns:p14="http://schemas.microsoft.com/office/powerpoint/2010/main" val="3877774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58094-544A-40C1-922C-1B7503A54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 the Source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BEBF8-8A32-48DC-833A-CBE19E2B2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Director, Energy &amp; Environmental Policy, R Street Institute </a:t>
            </a:r>
          </a:p>
          <a:p>
            <a:r>
              <a:rPr lang="en-US" dirty="0"/>
              <a:t>Governing Body Member, Western Energy Imbalance Market</a:t>
            </a:r>
          </a:p>
          <a:p>
            <a:r>
              <a:rPr lang="en-US" dirty="0"/>
              <a:t>Formerly “The Honorable Travis Kavulla”: utility commissioner (State of Montana) and past president, National Association of Regulatory Utility Commissioners (NARUC) </a:t>
            </a:r>
          </a:p>
          <a:p>
            <a:r>
              <a:rPr lang="en-US" dirty="0"/>
              <a:t>The views expressed here are mine alone.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349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BCC7A-4128-4317-9BF0-774FFA977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Rate Design: </a:t>
            </a:r>
            <a:br>
              <a:rPr lang="en-US" dirty="0"/>
            </a:br>
            <a:r>
              <a:rPr lang="en-US" dirty="0"/>
              <a:t>	</a:t>
            </a:r>
            <a:r>
              <a:rPr lang="en-US" i="1" dirty="0"/>
              <a:t>Why should regulators care?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99587-2B61-4CDA-95DF-155E58A03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679288"/>
          </a:xfrm>
        </p:spPr>
        <p:txBody>
          <a:bodyPr>
            <a:normAutofit/>
          </a:bodyPr>
          <a:lstStyle/>
          <a:p>
            <a:r>
              <a:rPr lang="en-US" dirty="0"/>
              <a:t>Bad rate design leads to individuals taking actions that may be privately profitable—									but which may raise the cost to society to 				provide a reliable, clean supply of energy </a:t>
            </a:r>
          </a:p>
          <a:p>
            <a:pPr lvl="1"/>
            <a:r>
              <a:rPr lang="en-US" dirty="0"/>
              <a:t>Example #1: Demand charges that lead batteries to be deployed for a siloed use (keeping individual consumer’s demand below a certain threshold), rather than for system purposes</a:t>
            </a:r>
          </a:p>
          <a:p>
            <a:pPr lvl="1"/>
            <a:r>
              <a:rPr lang="en-US" dirty="0"/>
              <a:t>Example #2: Supply rates that overstate marginal cost of energy, and lead to uneconomic entry of distributed energy resources</a:t>
            </a:r>
          </a:p>
          <a:p>
            <a:r>
              <a:rPr lang="en-US" dirty="0"/>
              <a:t>Good rate design can allow demand to play an essential role in integrating a system dominated by renewable energy</a:t>
            </a:r>
          </a:p>
        </p:txBody>
      </p:sp>
    </p:spTree>
    <p:extLst>
      <p:ext uri="{BB962C8B-B14F-4D97-AF65-F5344CB8AC3E}">
        <p14:creationId xmlns:p14="http://schemas.microsoft.com/office/powerpoint/2010/main" val="1884625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A0EDE-B3D6-40CE-8ADC-0C4D1A552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609600"/>
            <a:ext cx="6447501" cy="1320800"/>
          </a:xfrm>
        </p:spPr>
        <p:txBody>
          <a:bodyPr anchor="t">
            <a:normAutofit/>
          </a:bodyPr>
          <a:lstStyle/>
          <a:p>
            <a:r>
              <a:rPr lang="en-US" dirty="0"/>
              <a:t>Cost structure in a jurisdiction moving toward ‘100%’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FC05C-EE07-4A96-AEF8-DAF3BFBDE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2160590"/>
            <a:ext cx="3915323" cy="370127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1700" dirty="0"/>
              <a:t>Hawaii is not going green overnight, but it will happen relatively fast. The 25-year trajectory implies a few things are likely to happen: </a:t>
            </a:r>
          </a:p>
          <a:p>
            <a:pPr lvl="1">
              <a:lnSpc>
                <a:spcPct val="90000"/>
              </a:lnSpc>
            </a:pPr>
            <a:r>
              <a:rPr lang="en-US" sz="1700" dirty="0"/>
              <a:t>Fuel costs (variable costs) will diminish. </a:t>
            </a:r>
          </a:p>
          <a:p>
            <a:pPr lvl="1">
              <a:lnSpc>
                <a:spcPct val="90000"/>
              </a:lnSpc>
            </a:pPr>
            <a:r>
              <a:rPr lang="en-US" sz="1700" dirty="0"/>
              <a:t>Overall capital investment (fixed costs), whether HECO-led or customer-led, will increase.</a:t>
            </a:r>
          </a:p>
          <a:p>
            <a:pPr lvl="1">
              <a:lnSpc>
                <a:spcPct val="90000"/>
              </a:lnSpc>
            </a:pPr>
            <a:r>
              <a:rPr lang="en-US" sz="1700" dirty="0"/>
              <a:t>There will be more periods where the system will be oversupplied, and (unless overbuilt) there will also be more periods where energy is scarce.</a:t>
            </a:r>
          </a:p>
          <a:p>
            <a:pPr>
              <a:lnSpc>
                <a:spcPct val="90000"/>
              </a:lnSpc>
            </a:pPr>
            <a:endParaRPr lang="en-US" sz="17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91A3B5-0ED6-4857-8096-68B0409CF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0679" y="2160590"/>
            <a:ext cx="2778174" cy="2159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910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58797-EEFE-4F20-80E4-8692B914B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609600"/>
            <a:ext cx="2203851" cy="5431762"/>
          </a:xfrm>
        </p:spPr>
        <p:txBody>
          <a:bodyPr anchor="ctr">
            <a:normAutofit/>
          </a:bodyPr>
          <a:lstStyle/>
          <a:p>
            <a:r>
              <a:rPr lang="en-US" sz="3300" dirty="0"/>
              <a:t>Rate Design at a ‘100%’ renewable end state?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2CCC2-49D3-4653-AEC8-761AEBDE4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5166" y="609602"/>
            <a:ext cx="4068084" cy="3208334"/>
          </a:xfrm>
        </p:spPr>
        <p:txBody>
          <a:bodyPr>
            <a:normAutofit/>
          </a:bodyPr>
          <a:lstStyle/>
          <a:p>
            <a:r>
              <a:rPr lang="en-US" dirty="0"/>
              <a:t>If short-run variable costs were zero, customers’ electricity should probably be paid for like the smartphone than the gas station fill-up</a:t>
            </a:r>
          </a:p>
          <a:p>
            <a:r>
              <a:rPr lang="en-US" dirty="0"/>
              <a:t>It’d probably also look like the cell company in terms of system congestion management (e.g. “throttling”)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4BE94F-6242-4BF3-AE5C-A669BFBF6F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141" y="3706780"/>
            <a:ext cx="4677684" cy="203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16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47E301-9307-4EA9-AD10-52E46B6D1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675" y="1387839"/>
            <a:ext cx="2660686" cy="409302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800" dirty="0"/>
              <a:t>But moving to ‘100%’ poses tricky questions on rate design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A94A07B-1D93-4532-B27D-DF283E3E34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6258973"/>
              </p:ext>
            </p:extLst>
          </p:nvPr>
        </p:nvGraphicFramePr>
        <p:xfrm>
          <a:off x="3687414" y="944563"/>
          <a:ext cx="4971603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2240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5B133-E9C5-4D0F-BB4D-293C142A8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Supply Pricing in a Retail-Monopoly Marketplace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90554-5ED8-445A-BC54-C5B0FA34E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096603"/>
          </a:xfrm>
        </p:spPr>
        <p:txBody>
          <a:bodyPr>
            <a:normAutofit/>
          </a:bodyPr>
          <a:lstStyle/>
          <a:p>
            <a:r>
              <a:rPr lang="en-US" dirty="0"/>
              <a:t>If HI had many sellers &amp; buyers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Bid-based wholesale market + security-constrained network </a:t>
            </a:r>
            <a:r>
              <a:rPr lang="en-US" dirty="0">
                <a:sym typeface="Wingdings" panose="05000000000000000000" pitchFamily="2" charset="2"/>
              </a:rPr>
              <a:t> Locational Marginal Prices  inform procurements/sales in a competitive retail environment. This structure gives rise to appropriate supply pricing in larger markets. </a:t>
            </a:r>
            <a:endParaRPr lang="en-US" dirty="0"/>
          </a:p>
          <a:p>
            <a:r>
              <a:rPr lang="en-US" dirty="0"/>
              <a:t>Hawaii is not that. </a:t>
            </a:r>
          </a:p>
          <a:p>
            <a:pPr lvl="1"/>
            <a:r>
              <a:rPr lang="en-US" dirty="0"/>
              <a:t>Its grids are not large and liquid enough to have a workable bid-based wholesale market. </a:t>
            </a:r>
          </a:p>
          <a:p>
            <a:pPr lvl="1"/>
            <a:r>
              <a:rPr lang="en-US" dirty="0"/>
              <a:t>Many procurements made through a “planning”/RFP process – although LMP-like prices should inform those procurements </a:t>
            </a:r>
          </a:p>
          <a:p>
            <a:r>
              <a:rPr lang="en-US" dirty="0"/>
              <a:t>A second-best option to obtain accurate, useful supply prices is a “cost-based” market. (Wolak, 2018)*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A6D60F-EEBF-4661-97F3-A707568C29B2}"/>
              </a:ext>
            </a:extLst>
          </p:cNvPr>
          <p:cNvSpPr txBox="1"/>
          <p:nvPr/>
        </p:nvSpPr>
        <p:spPr>
          <a:xfrm>
            <a:off x="1866900" y="6027003"/>
            <a:ext cx="4905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*Frank Wolak, Stanford University </a:t>
            </a:r>
          </a:p>
          <a:p>
            <a:pPr algn="r"/>
            <a:r>
              <a:rPr lang="en-US" sz="1200" dirty="0"/>
              <a:t>“How should the Public Utilities Commission regulate the Hawaiian Electric Company for better integration of renewable energy?”</a:t>
            </a:r>
          </a:p>
        </p:txBody>
      </p:sp>
    </p:spTree>
    <p:extLst>
      <p:ext uri="{BB962C8B-B14F-4D97-AF65-F5344CB8AC3E}">
        <p14:creationId xmlns:p14="http://schemas.microsoft.com/office/powerpoint/2010/main" val="3748837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428A1-BACD-4DAD-8FBC-425A59312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375" y="371475"/>
            <a:ext cx="6447501" cy="1320800"/>
          </a:xfrm>
        </p:spPr>
        <p:txBody>
          <a:bodyPr anchor="t">
            <a:normAutofit/>
          </a:bodyPr>
          <a:lstStyle/>
          <a:p>
            <a:r>
              <a:rPr lang="en-US" dirty="0"/>
              <a:t>Cost-Based Market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C39262-C662-41BD-B1DB-911887F58B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591" y="1516988"/>
            <a:ext cx="5150768" cy="328361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291D8-073C-442F-B1AF-B43390BE8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806" y="1181100"/>
            <a:ext cx="3208021" cy="557463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The cost of generator units to HECO is known and approved by regulator, allowing a “supply stack” to be created (periodically modified by outages, fuel price increases, etc.) 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A day-ahead market model can estimate consumer load in order to create a day-ahead schedule of supply resources, and a measurement of the locational marginal cost of grid-delivered energy</a:t>
            </a:r>
          </a:p>
        </p:txBody>
      </p:sp>
    </p:spTree>
    <p:extLst>
      <p:ext uri="{BB962C8B-B14F-4D97-AF65-F5344CB8AC3E}">
        <p14:creationId xmlns:p14="http://schemas.microsoft.com/office/powerpoint/2010/main" val="1245995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EEAB5-5F4D-4771-B8C4-9020D734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285750"/>
            <a:ext cx="6402389" cy="800100"/>
          </a:xfrm>
        </p:spPr>
        <p:txBody>
          <a:bodyPr>
            <a:normAutofit fontScale="90000"/>
          </a:bodyPr>
          <a:lstStyle/>
          <a:p>
            <a:r>
              <a:rPr lang="en-US" dirty="0"/>
              <a:t>Why a ‘Market’ if HECO is a Monopoly?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CB008-30E9-4249-AFDD-E6B0BEBAB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95426"/>
            <a:ext cx="2676526" cy="5362574"/>
          </a:xfrm>
        </p:spPr>
        <p:txBody>
          <a:bodyPr/>
          <a:lstStyle/>
          <a:p>
            <a:r>
              <a:rPr lang="en-US" dirty="0"/>
              <a:t>Uses a system model to project both a Day-Ahead system (not locational) marginal cost, or </a:t>
            </a:r>
            <a:r>
              <a:rPr lang="el-GR" dirty="0"/>
              <a:t>λ</a:t>
            </a:r>
            <a:r>
              <a:rPr lang="en-US" dirty="0"/>
              <a:t>, for each hour of next day. </a:t>
            </a:r>
          </a:p>
          <a:p>
            <a:r>
              <a:rPr lang="en-US" dirty="0"/>
              <a:t>Customers “buy” a baseline of usage based on existing rates. They may use more than or less than their baseline usage by paying/being credited </a:t>
            </a:r>
            <a:r>
              <a:rPr lang="el-GR" dirty="0"/>
              <a:t>λ</a:t>
            </a:r>
            <a:r>
              <a:rPr lang="en-US" dirty="0"/>
              <a:t>. </a:t>
            </a:r>
          </a:p>
        </p:txBody>
      </p:sp>
      <p:pic>
        <p:nvPicPr>
          <p:cNvPr id="4" name="Content Placeholder 1">
            <a:extLst>
              <a:ext uri="{FF2B5EF4-FFF2-40B4-BE49-F238E27FC236}">
                <a16:creationId xmlns:a16="http://schemas.microsoft.com/office/drawing/2014/main" id="{E43B2F42-EAED-469A-AC05-198A3CC641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82988" y="1000125"/>
            <a:ext cx="5341937" cy="3886200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F836E4AE-5168-4B03-9C9C-8FB02F2041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8388" y="1685925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17DA010-F53E-4822-BE27-5EEDAB289E9C}"/>
              </a:ext>
            </a:extLst>
          </p:cNvPr>
          <p:cNvSpPr txBox="1"/>
          <p:nvPr/>
        </p:nvSpPr>
        <p:spPr>
          <a:xfrm>
            <a:off x="3944938" y="5371921"/>
            <a:ext cx="2638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i="1" dirty="0"/>
              <a:t>Pro tip</a:t>
            </a:r>
            <a:r>
              <a:rPr lang="en-US" i="1" dirty="0"/>
              <a:t>: call it a ‘rate design tool’ if you don’t like the word ‘market’</a:t>
            </a:r>
          </a:p>
        </p:txBody>
      </p:sp>
    </p:spTree>
    <p:extLst>
      <p:ext uri="{BB962C8B-B14F-4D97-AF65-F5344CB8AC3E}">
        <p14:creationId xmlns:p14="http://schemas.microsoft.com/office/powerpoint/2010/main" val="188511892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1193</Words>
  <Application>Microsoft Office PowerPoint</Application>
  <PresentationFormat>On-screen Show (4:3)</PresentationFormat>
  <Paragraphs>76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Trebuchet MS</vt:lpstr>
      <vt:lpstr>Wingdings 3</vt:lpstr>
      <vt:lpstr>Facet</vt:lpstr>
      <vt:lpstr>Rate Design in a 100% Clean-Energy Transition</vt:lpstr>
      <vt:lpstr>Consider the Source</vt:lpstr>
      <vt:lpstr>Rate Design:   Why should regulators care? </vt:lpstr>
      <vt:lpstr>Cost structure in a jurisdiction moving toward ‘100%’</vt:lpstr>
      <vt:lpstr>Rate Design at a ‘100%’ renewable end state?</vt:lpstr>
      <vt:lpstr>But moving to ‘100%’ poses tricky questions on rate design</vt:lpstr>
      <vt:lpstr>Supply Pricing in a Retail-Monopoly Marketplace</vt:lpstr>
      <vt:lpstr>Cost-Based Market</vt:lpstr>
      <vt:lpstr>Why a ‘Market’ if HECO is a Monopoly? </vt:lpstr>
      <vt:lpstr>As a formula….</vt:lpstr>
      <vt:lpstr>Getting the Baseline Right </vt:lpstr>
      <vt:lpstr>Uses of a ‘Cost-Based Market’</vt:lpstr>
      <vt:lpstr>Some Possible Objections to this Approach</vt:lpstr>
      <vt:lpstr>Objections, Part Deux</vt:lpstr>
      <vt:lpstr>Finally: A Plea for Regulatory Flexibility </vt:lpstr>
      <vt:lpstr>Mahalo…           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title title</dc:title>
  <dc:creator>Travis Kavulla</dc:creator>
  <cp:lastModifiedBy>Travis Kavulla</cp:lastModifiedBy>
  <cp:revision>9</cp:revision>
  <dcterms:created xsi:type="dcterms:W3CDTF">2019-07-10T19:53:42Z</dcterms:created>
  <dcterms:modified xsi:type="dcterms:W3CDTF">2019-07-15T19:50:32Z</dcterms:modified>
</cp:coreProperties>
</file>